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6"/>
  </p:notesMasterIdLst>
  <p:sldIdLst>
    <p:sldId id="257" r:id="rId2"/>
    <p:sldId id="261" r:id="rId3"/>
    <p:sldId id="262" r:id="rId4"/>
    <p:sldId id="263" r:id="rId5"/>
    <p:sldId id="264" r:id="rId6"/>
    <p:sldId id="269" r:id="rId7"/>
    <p:sldId id="270" r:id="rId8"/>
    <p:sldId id="271" r:id="rId9"/>
    <p:sldId id="272" r:id="rId10"/>
    <p:sldId id="273" r:id="rId11"/>
    <p:sldId id="275" r:id="rId12"/>
    <p:sldId id="277" r:id="rId13"/>
    <p:sldId id="278" r:id="rId14"/>
    <p:sldId id="279" r:id="rId15"/>
    <p:sldId id="280" r:id="rId16"/>
    <p:sldId id="284" r:id="rId17"/>
    <p:sldId id="285" r:id="rId18"/>
    <p:sldId id="286" r:id="rId19"/>
    <p:sldId id="290" r:id="rId20"/>
    <p:sldId id="292" r:id="rId21"/>
    <p:sldId id="314" r:id="rId22"/>
    <p:sldId id="295" r:id="rId23"/>
    <p:sldId id="296" r:id="rId24"/>
    <p:sldId id="29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4747FF"/>
    <a:srgbClr val="CCECFF"/>
    <a:srgbClr val="1919FF"/>
    <a:srgbClr val="2525FF"/>
    <a:srgbClr val="93CEFF"/>
    <a:srgbClr val="93FFE3"/>
    <a:srgbClr val="6565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3483" autoAdjust="0"/>
  </p:normalViewPr>
  <p:slideViewPr>
    <p:cSldViewPr>
      <p:cViewPr>
        <p:scale>
          <a:sx n="97" d="100"/>
          <a:sy n="97" d="100"/>
        </p:scale>
        <p:origin x="-384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1"/>
        </a:solidFill>
        <a:ln>
          <a:noFill/>
        </a:ln>
        <a:effectLst/>
        <a:sp3d/>
      </c:spPr>
    </c:floor>
    <c:sideWall>
      <c:thickness val="0"/>
      <c:spPr>
        <a:solidFill>
          <a:schemeClr val="bg1">
            <a:alpha val="81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bg1">
            <a:alpha val="81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550151819257886E-2"/>
          <c:y val="8.9028290282902822E-2"/>
          <c:w val="0.91675353816067096"/>
          <c:h val="0.7926372166442157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Лист1!$B$2:$B$5</c:f>
              <c:numCache>
                <c:formatCode>General</c:formatCode>
                <c:ptCount val="4"/>
                <c:pt idx="0">
                  <c:v>2.4</c:v>
                </c:pt>
                <c:pt idx="1">
                  <c:v>2.2999999999999998</c:v>
                </c:pt>
                <c:pt idx="2">
                  <c:v>2.2000000000000002</c:v>
                </c:pt>
                <c:pt idx="3">
                  <c:v>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164288"/>
        <c:axId val="33166464"/>
        <c:axId val="0"/>
      </c:bar3DChart>
      <c:catAx>
        <c:axId val="33164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Учебные годы</a:t>
                </a:r>
              </a:p>
            </c:rich>
          </c:tx>
          <c:layout>
            <c:manualLayout>
              <c:xMode val="edge"/>
              <c:yMode val="edge"/>
              <c:x val="0.41553033811949974"/>
              <c:y val="0.93721340388007057"/>
            </c:manualLayout>
          </c:layout>
          <c:overlay val="0"/>
          <c:spPr>
            <a:noFill/>
            <a:ln>
              <a:noFill/>
            </a:ln>
            <a:effectLst/>
          </c:spPr>
        </c:title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3166464"/>
        <c:crosses val="autoZero"/>
        <c:auto val="1"/>
        <c:lblAlgn val="ctr"/>
        <c:lblOffset val="100"/>
        <c:noMultiLvlLbl val="0"/>
      </c:catAx>
      <c:valAx>
        <c:axId val="3316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Балл</a:t>
                </a:r>
              </a:p>
            </c:rich>
          </c:tx>
          <c:layout>
            <c:manualLayout>
              <c:xMode val="edge"/>
              <c:yMode val="edge"/>
              <c:x val="1.3619371108023262E-2"/>
              <c:y val="0.4502129826364297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3164288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BA9B1-E381-4AC4-8A4E-EDC472F617CE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1BB5F-FCB5-4FE6-BFF3-F3C6E46846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65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BB5F-FCB5-4FE6-BFF3-F3C6E468469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1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BB5F-FCB5-4FE6-BFF3-F3C6E468469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0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C305-30FE-4731-9823-40FE95ECDFF2}" type="datetime1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877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FE70-BD12-43CA-BEBB-6B0B96AB210A}" type="datetime1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68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564B-5603-4BA4-A915-F8BD50AE752F}" type="datetime1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07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E7C7-AA43-4050-BE16-54AC6484737F}" type="datetime1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09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28440-561D-4F12-9C37-3394473E3EF7}" type="datetime1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204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C66AA-FD5E-4ED2-ACCA-210AA9846B3D}" type="datetime1">
              <a:rPr lang="ru-RU" smtClean="0"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62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5B2E-73F1-4632-ADD2-D877F203DD9D}" type="datetime1">
              <a:rPr lang="ru-RU" smtClean="0"/>
              <a:t>15.02.2017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16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53D2-21BD-481B-849D-377895B94B67}" type="datetime1">
              <a:rPr lang="ru-RU" smtClean="0"/>
              <a:t>15.02.2017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67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5BB-1638-434E-8C0E-60BF27F8CEBF}" type="datetime1">
              <a:rPr lang="ru-RU" smtClean="0"/>
              <a:t>15.02.2017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65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E7D4-4AE8-4599-8363-DED9C680BFFC}" type="datetime1">
              <a:rPr lang="ru-RU" smtClean="0"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8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23A0-4ED4-4E01-8898-E425C69FF5DF}" type="datetime1">
              <a:rPr lang="ru-RU" smtClean="0"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91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26710-954A-4BA8-AFE6-5F076ADB2523}" type="datetime1">
              <a:rPr lang="ru-RU" smtClean="0"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41E39-453F-494A-92D4-7AA940D90B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93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5072034" y="5532608"/>
            <a:ext cx="4071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Инструктор по физической культуре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филиала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МБДОУ «Надежда» д/с №339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baseline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Шанаурина</a:t>
            </a:r>
            <a:r>
              <a:rPr lang="ru-RU" sz="1600" b="1" baseline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З.М.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332656"/>
            <a:ext cx="7500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деятельности как условие развития двигательной </a:t>
            </a: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формирования </a:t>
            </a:r>
            <a:r>
              <a:rPr lang="ru-RU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полоролевого</a:t>
            </a: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 дошкольников и их творческих </a:t>
            </a: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</a:t>
            </a:r>
            <a:endParaRPr lang="ru-RU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E:\Зухра Ахметовна\медиа\фото\DSC_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82697"/>
            <a:ext cx="4857752" cy="35719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805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30427"/>
            <a:ext cx="10332640" cy="688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EC51C-081B-4956-8E89-151A47101C67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11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8703"/>
            <a:ext cx="4279404" cy="2852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5" y="298783"/>
            <a:ext cx="4279404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4" y="3584044"/>
            <a:ext cx="4279405" cy="28529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3963"/>
            <a:ext cx="4257931" cy="28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2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0"/>
          <a:stretch/>
        </p:blipFill>
        <p:spPr>
          <a:xfrm>
            <a:off x="34345" y="0"/>
            <a:ext cx="9144000" cy="3200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6"/>
          <a:stretch/>
        </p:blipFill>
        <p:spPr>
          <a:xfrm>
            <a:off x="23378" y="3324613"/>
            <a:ext cx="9144000" cy="35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97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2003" y="9753"/>
            <a:chExt cx="8915" cy="5641"/>
          </a:xfrm>
        </p:grpSpPr>
        <p:sp>
          <p:nvSpPr>
            <p:cNvPr id="69636" name="Rectangle 4"/>
            <p:cNvSpPr>
              <a:spLocks noChangeArrowheads="1"/>
            </p:cNvSpPr>
            <p:nvPr/>
          </p:nvSpPr>
          <p:spPr bwMode="auto">
            <a:xfrm>
              <a:off x="5835" y="11653"/>
              <a:ext cx="1413" cy="1340"/>
            </a:xfrm>
            <a:prstGeom prst="rect">
              <a:avLst/>
            </a:prstGeom>
            <a:solidFill>
              <a:srgbClr val="FBD4B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Детский сад №339</a:t>
              </a:r>
              <a:endPara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37" name="Oval 5"/>
            <p:cNvSpPr>
              <a:spLocks noChangeArrowheads="1"/>
            </p:cNvSpPr>
            <p:nvPr/>
          </p:nvSpPr>
          <p:spPr bwMode="auto">
            <a:xfrm>
              <a:off x="2003" y="9753"/>
              <a:ext cx="2507" cy="1753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ДЮСШ №19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Отделение художественной гимнастики и синхронного плавания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38" name="Oval 6"/>
            <p:cNvSpPr>
              <a:spLocks noChangeArrowheads="1"/>
            </p:cNvSpPr>
            <p:nvPr/>
          </p:nvSpPr>
          <p:spPr bwMode="auto">
            <a:xfrm>
              <a:off x="8689" y="9753"/>
              <a:ext cx="2229" cy="1828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ДЮСШ №16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Отделение единоборств и спортивной аэробики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39" name="Oval 7"/>
            <p:cNvSpPr>
              <a:spLocks noChangeArrowheads="1"/>
            </p:cNvSpPr>
            <p:nvPr/>
          </p:nvSpPr>
          <p:spPr bwMode="auto">
            <a:xfrm>
              <a:off x="7370" y="11382"/>
              <a:ext cx="2229" cy="1277"/>
            </a:xfrm>
            <a:prstGeom prst="ellipse">
              <a:avLst/>
            </a:prstGeom>
            <a:solidFill>
              <a:srgbClr val="DAEEF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МОУ СОШ №95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Коллектив спортивного танца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0" name="Oval 8"/>
            <p:cNvSpPr>
              <a:spLocks noChangeArrowheads="1"/>
            </p:cNvSpPr>
            <p:nvPr/>
          </p:nvSpPr>
          <p:spPr bwMode="auto">
            <a:xfrm>
              <a:off x="2839" y="11382"/>
              <a:ext cx="2835" cy="1277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ДШИ №5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Хореографическое отделение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1" name="Oval 9"/>
            <p:cNvSpPr>
              <a:spLocks noChangeArrowheads="1"/>
            </p:cNvSpPr>
            <p:nvPr/>
          </p:nvSpPr>
          <p:spPr bwMode="auto">
            <a:xfrm>
              <a:off x="5416" y="13455"/>
              <a:ext cx="2316" cy="1753"/>
            </a:xfrm>
            <a:prstGeom prst="ellipse">
              <a:avLst/>
            </a:prstGeom>
            <a:solidFill>
              <a:srgbClr val="92CDD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УрГПУ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Институт педагогики и психологии детства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2" name="Oval 10"/>
            <p:cNvSpPr>
              <a:spLocks noChangeArrowheads="1"/>
            </p:cNvSpPr>
            <p:nvPr/>
          </p:nvSpPr>
          <p:spPr bwMode="auto">
            <a:xfrm>
              <a:off x="2212" y="12515"/>
              <a:ext cx="2229" cy="127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Танцевальный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коллектив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«Талант»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3" name="Oval 11"/>
            <p:cNvSpPr>
              <a:spLocks noChangeArrowheads="1"/>
            </p:cNvSpPr>
            <p:nvPr/>
          </p:nvSpPr>
          <p:spPr bwMode="auto">
            <a:xfrm>
              <a:off x="5346" y="9753"/>
              <a:ext cx="2229" cy="127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Танцевальный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коллектив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«Вдохновение»</a:t>
              </a:r>
              <a:endPara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4" name="Oval 12"/>
            <p:cNvSpPr>
              <a:spLocks noChangeArrowheads="1"/>
            </p:cNvSpPr>
            <p:nvPr/>
          </p:nvSpPr>
          <p:spPr bwMode="auto">
            <a:xfrm>
              <a:off x="8559" y="12521"/>
              <a:ext cx="2229" cy="127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Танцевальный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коллектив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«Апельсин»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5" name="Oval 13"/>
            <p:cNvSpPr>
              <a:spLocks noChangeArrowheads="1"/>
            </p:cNvSpPr>
            <p:nvPr/>
          </p:nvSpPr>
          <p:spPr bwMode="auto">
            <a:xfrm>
              <a:off x="8559" y="13888"/>
              <a:ext cx="2229" cy="12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Детский сад №569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«Хрусталик»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6" name="Oval 14"/>
            <p:cNvSpPr>
              <a:spLocks noChangeArrowheads="1"/>
            </p:cNvSpPr>
            <p:nvPr/>
          </p:nvSpPr>
          <p:spPr bwMode="auto">
            <a:xfrm>
              <a:off x="2066" y="13888"/>
              <a:ext cx="2229" cy="12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Детский сад №47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Г. Верхняя Пышма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7" name="Rectangle 15"/>
            <p:cNvSpPr>
              <a:spLocks noChangeArrowheads="1"/>
            </p:cNvSpPr>
            <p:nvPr/>
          </p:nvSpPr>
          <p:spPr bwMode="auto">
            <a:xfrm>
              <a:off x="2003" y="9769"/>
              <a:ext cx="8915" cy="5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712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7" y="0"/>
            <a:ext cx="5138935" cy="34259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25957"/>
            <a:ext cx="5148064" cy="3432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83" y="366235"/>
            <a:ext cx="3948817" cy="26325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78" y="3853134"/>
            <a:ext cx="4028667" cy="268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36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886"/>
            <a:ext cx="3800242" cy="2524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26" y="260648"/>
            <a:ext cx="3794579" cy="252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04864"/>
            <a:ext cx="3939540" cy="2616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064220"/>
            <a:ext cx="3811749" cy="25316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27" y="4064220"/>
            <a:ext cx="3811752" cy="253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84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0" y="500042"/>
            <a:ext cx="91440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Оценка двигательного творчества детей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проводилась по следующим направлениям-показателям (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Э.Я.Степаненкова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):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Отношение детей к творчеству: увлечённость, способность войти в воображаемые обстоятельства, в условные ситуации, искренность переживаний.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Доступное ребёнку качество способов творческих действий: быстрота реакции, гибкость мышления, находчивость при решении новых задач, комбинирование знакомых элементов в новые сочетания, своеобразие способов движений.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Показатели качества детского творчества: отбор детьми характерных черт жизненных явлений, предметов, персонажей и их отражение в действии, в игре.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178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 descr="I:\фото\DSC_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9784" cy="68580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334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114298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72</a:t>
            </a:r>
            <a:endParaRPr lang="ru-RU" dirty="0"/>
          </a:p>
        </p:txBody>
      </p:sp>
      <p:pic>
        <p:nvPicPr>
          <p:cNvPr id="95233" name="Picture 1" descr="I:\фото\DSC_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1" y="0"/>
            <a:ext cx="9572661" cy="6858000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283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0" y="-13218"/>
            <a:ext cx="91440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Оценка двигательного творчества детей  МБДОУ № 339.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6858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1 – 2011/2012 уч. год; 2 – 2012/2013 уч. год; 3 – 2013/2014 уч. год; 4 – 2014/2015 уч. год.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2737" y="58423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Оценка двигательного творчества  находится на высоком уровне и у некоторых детей соответствует максимально возможному показателю – 3 балла.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0" y="620688"/>
          <a:ext cx="8824664" cy="5052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959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0042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3200" b="1" dirty="0" smtClean="0">
                <a:solidFill>
                  <a:srgbClr val="1919FF"/>
                </a:solidFill>
                <a:latin typeface="Times New Roman" pitchFamily="18" charset="0"/>
                <a:cs typeface="Times New Roman" pitchFamily="18" charset="0"/>
              </a:rPr>
              <a:t>Физическая культура,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считаясь частью общей культуры общества, является одной из сфер социальной деятельности, направленной на укрепление здоровья, развитие физических способностей человека. Овладевая физической культурой, ребёнок осваивает её образцы, нормы и совершенствует свою собственную природу, достигая всё более высокого уровня. В этом смысле ребёнка, овладевшего основами физической культуры, можно считать носителем личной физической культуры. Показателем физической культуры ребёнка можно считать: - достаточный уровень здоровья, соматического и психофизического развития; достаточный уровень развития физических качеств, психомоторный статус детей; адекватный возрасту 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уровень культуры движений</a:t>
            </a: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который характеризуется разнообразным двигательным опытом, красотой выполняемых движений, а также двигательным творчеством; стойкий интерес к занятиям физической культурой и другими показателями.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600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0" y="0"/>
            <a:ext cx="892971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Подтверждение высоких достижений детей</a:t>
            </a: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4851" r="9564"/>
          <a:stretch/>
        </p:blipFill>
        <p:spPr>
          <a:xfrm>
            <a:off x="3582318" y="660307"/>
            <a:ext cx="2432703" cy="3613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2750" r="3790"/>
          <a:stretch/>
        </p:blipFill>
        <p:spPr>
          <a:xfrm>
            <a:off x="179512" y="724435"/>
            <a:ext cx="2376264" cy="3549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99" y="3527286"/>
            <a:ext cx="2421647" cy="33307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3800" r="3790"/>
          <a:stretch/>
        </p:blipFill>
        <p:spPr>
          <a:xfrm>
            <a:off x="6732240" y="724434"/>
            <a:ext cx="2350557" cy="34735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57" y="3521487"/>
            <a:ext cx="2438407" cy="3353764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495138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0" y="0"/>
            <a:ext cx="892971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Подтверждение высоких достижений детей</a:t>
            </a: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r="3905"/>
          <a:stretch/>
        </p:blipFill>
        <p:spPr>
          <a:xfrm>
            <a:off x="251520" y="561808"/>
            <a:ext cx="2448272" cy="3607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0"/>
          <a:stretch/>
        </p:blipFill>
        <p:spPr>
          <a:xfrm>
            <a:off x="3355491" y="580921"/>
            <a:ext cx="2390404" cy="359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68" y="3164622"/>
            <a:ext cx="2735583" cy="3762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38" y="580921"/>
            <a:ext cx="2573066" cy="3538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1790" r="7710" b="1"/>
          <a:stretch/>
        </p:blipFill>
        <p:spPr>
          <a:xfrm>
            <a:off x="5115438" y="3164622"/>
            <a:ext cx="2454664" cy="369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30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14290"/>
            <a:ext cx="9144000" cy="571480"/>
          </a:xfrm>
        </p:spPr>
        <p:txBody>
          <a:bodyPr>
            <a:noAutofit/>
          </a:bodyPr>
          <a:lstStyle/>
          <a:p>
            <a:pPr algn="ctr"/>
            <a:r>
              <a:rPr lang="ru-RU" sz="3200" b="1" u="sng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Апробация и внедрение результатов работы</a:t>
            </a:r>
            <a:endParaRPr lang="ru-RU" sz="3200" b="1" u="sng" dirty="0">
              <a:solidFill>
                <a:srgbClr val="0000CC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67544" y="1412776"/>
            <a:ext cx="785818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2010 г.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Мастер-классы «Использование методов и приёмов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психокинезотерапии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физкультурных занятиях» для инструкторов и воспитателей Орджоникидзевского района.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2010 г 1 ноября 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XVI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Городские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открытые педагогические чтения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2010г 1-3 ноября Всероссийская школа «Педагогика и психология здоровья.» Екатеринбург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УрГПУ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для педагогов Орджоникидзевского района: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-настройки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Психокинезотерапия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двигательной деятельности дошкольников как средство реализации оздоровительных задач с учётом поло-ролевой дифференциации» (2015г.); мастер – класс для педагогического сообщества г. Екатеринбурга   «Развивающий потенциал нетрадиционного оборудования для занятий физической культурой в ДОУ» (2015г.).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999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56" y="2564904"/>
            <a:ext cx="2323471" cy="335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479617"/>
            <a:ext cx="2312827" cy="334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509872"/>
            <a:ext cx="2304256" cy="332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6430" y="116633"/>
            <a:ext cx="9000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Всероссийские августовские педагогические чтения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3559" y="578298"/>
            <a:ext cx="8805666" cy="1759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«Формирование двигательной культуры как основа комплексного подхода к укреплению здоровья детей дошкольного возраста"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«Реализация гендерного подхода в условиях организации двигательной деятельности детей дошкольного возраста»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3.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Психокинезотерапия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 занятиях по физической культуре у дошкольников»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827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70" y="116632"/>
            <a:ext cx="4816617" cy="6624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6389" y="2473744"/>
            <a:ext cx="39762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XXI</a:t>
            </a:r>
            <a:r>
              <a:rPr lang="ru-RU" sz="2800" b="1" dirty="0" smtClean="0"/>
              <a:t> открытые городские</a:t>
            </a:r>
          </a:p>
          <a:p>
            <a:r>
              <a:rPr lang="ru-RU" sz="2800" b="1" dirty="0" smtClean="0"/>
              <a:t> Педагогические чтения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76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I:\фото\DSC_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225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I:\фото\DSC_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225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886"/>
            <a:ext cx="3800242" cy="2524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26" y="260648"/>
            <a:ext cx="3794579" cy="252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04864"/>
            <a:ext cx="3939540" cy="2616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064220"/>
            <a:ext cx="3811749" cy="25316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27" y="4064220"/>
            <a:ext cx="3811752" cy="253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35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6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428596" y="142852"/>
            <a:ext cx="4357718" cy="928694"/>
            <a:chOff x="428596" y="500042"/>
            <a:chExt cx="5000660" cy="928694"/>
          </a:xfrm>
          <a:solidFill>
            <a:srgbClr val="FFFF66"/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428596" y="571480"/>
              <a:ext cx="5000660" cy="85725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00034" y="500042"/>
              <a:ext cx="492922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Формы работы по развитию культуры движений.</a:t>
              </a:r>
              <a:endParaRPr lang="ru-RU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214414" y="1357298"/>
            <a:ext cx="5786479" cy="714380"/>
            <a:chOff x="1097610" y="1214422"/>
            <a:chExt cx="4056857" cy="71438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060966" y="1214422"/>
              <a:ext cx="3093501" cy="714380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Занятия физической культурой</a:t>
              </a:r>
            </a:p>
          </p:txBody>
        </p:sp>
        <p:sp>
          <p:nvSpPr>
            <p:cNvPr id="10" name="Стрелка вправо 9"/>
            <p:cNvSpPr/>
            <p:nvPr/>
          </p:nvSpPr>
          <p:spPr>
            <a:xfrm>
              <a:off x="1097610" y="1357298"/>
              <a:ext cx="912654" cy="500066"/>
            </a:xfrm>
            <a:prstGeom prst="right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214414" y="2357430"/>
            <a:ext cx="5786478" cy="714380"/>
            <a:chOff x="785786" y="2214554"/>
            <a:chExt cx="5786478" cy="71438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2143108" y="2214554"/>
              <a:ext cx="4429156" cy="714380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Утренняя гимнастика </a:t>
              </a:r>
            </a:p>
          </p:txBody>
        </p:sp>
        <p:sp>
          <p:nvSpPr>
            <p:cNvPr id="13" name="Стрелка вправо 12"/>
            <p:cNvSpPr/>
            <p:nvPr/>
          </p:nvSpPr>
          <p:spPr>
            <a:xfrm>
              <a:off x="785786" y="2285992"/>
              <a:ext cx="1285884" cy="500066"/>
            </a:xfrm>
            <a:prstGeom prst="right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214414" y="3286124"/>
            <a:ext cx="5786478" cy="714380"/>
            <a:chOff x="785786" y="3143248"/>
            <a:chExt cx="5786478" cy="71438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143108" y="3143248"/>
              <a:ext cx="4429156" cy="714380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Физкультминутки и физкультпаузы</a:t>
              </a:r>
            </a:p>
          </p:txBody>
        </p:sp>
        <p:sp>
          <p:nvSpPr>
            <p:cNvPr id="16" name="Стрелка вправо 15"/>
            <p:cNvSpPr/>
            <p:nvPr/>
          </p:nvSpPr>
          <p:spPr>
            <a:xfrm>
              <a:off x="785786" y="3214686"/>
              <a:ext cx="1285884" cy="500066"/>
            </a:xfrm>
            <a:prstGeom prst="right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214414" y="4286256"/>
            <a:ext cx="5786478" cy="714380"/>
            <a:chOff x="785786" y="4071942"/>
            <a:chExt cx="5786478" cy="71438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143108" y="4071942"/>
              <a:ext cx="4429156" cy="714380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Физкультурные досуги</a:t>
              </a:r>
            </a:p>
          </p:txBody>
        </p:sp>
        <p:sp>
          <p:nvSpPr>
            <p:cNvPr id="19" name="Стрелка вправо 18"/>
            <p:cNvSpPr/>
            <p:nvPr/>
          </p:nvSpPr>
          <p:spPr>
            <a:xfrm>
              <a:off x="785786" y="4143380"/>
              <a:ext cx="1285884" cy="500066"/>
            </a:xfrm>
            <a:prstGeom prst="right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214414" y="5214950"/>
            <a:ext cx="5786478" cy="714380"/>
            <a:chOff x="785786" y="5000636"/>
            <a:chExt cx="5786478" cy="71438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143108" y="5000636"/>
              <a:ext cx="4429156" cy="714380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Физкультурные праздники</a:t>
              </a:r>
              <a:endParaRPr 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Стрелка вправо 21"/>
            <p:cNvSpPr/>
            <p:nvPr/>
          </p:nvSpPr>
          <p:spPr>
            <a:xfrm>
              <a:off x="785786" y="5072074"/>
              <a:ext cx="1285884" cy="500066"/>
            </a:xfrm>
            <a:prstGeom prst="right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232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068960"/>
            <a:ext cx="5292080" cy="35148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552924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8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59867" y="4274856"/>
            <a:ext cx="2286016" cy="2286016"/>
          </a:xfrm>
          <a:prstGeom prst="rect">
            <a:avLst/>
          </a:prstGeom>
          <a:solidFill>
            <a:srgbClr val="FFFF66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Элементы спортивного танца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988840"/>
            <a:ext cx="2286016" cy="2286016"/>
          </a:xfrm>
          <a:prstGeom prst="rect">
            <a:avLst/>
          </a:prstGeom>
          <a:solidFill>
            <a:srgbClr val="FFFF66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Дыхательные упражнения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30766" y="1996299"/>
            <a:ext cx="2286016" cy="2286016"/>
          </a:xfrm>
          <a:prstGeom prst="rect">
            <a:avLst/>
          </a:prstGeom>
          <a:solidFill>
            <a:srgbClr val="FFFF66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Упражнения художественной гимнастики</a:t>
            </a:r>
            <a:endParaRPr lang="ru-RU" sz="2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44" y="4282315"/>
            <a:ext cx="2286016" cy="2286016"/>
          </a:xfrm>
          <a:prstGeom prst="rect">
            <a:avLst/>
          </a:prstGeom>
          <a:solidFill>
            <a:srgbClr val="FFFF66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3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Упражнения корригирующей гимнастики.</a:t>
            </a:r>
            <a:endParaRPr lang="ru-RU" sz="2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32727" y="4282315"/>
            <a:ext cx="2286016" cy="2286016"/>
          </a:xfrm>
          <a:prstGeom prst="rect">
            <a:avLst/>
          </a:prstGeom>
          <a:solidFill>
            <a:srgbClr val="FFFF66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Элементы хореографии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29544" y="1996299"/>
            <a:ext cx="2286016" cy="2286016"/>
          </a:xfrm>
          <a:prstGeom prst="rect">
            <a:avLst/>
          </a:prstGeom>
          <a:solidFill>
            <a:srgbClr val="FFFF66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Упражнения с предметами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428604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Основными средствами двигательного воздействия являются: </a:t>
            </a:r>
            <a:endParaRPr lang="ru-RU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312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1E39-453F-494A-92D4-7AA940D90B0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" y="188641"/>
            <a:ext cx="5529243" cy="36724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46293"/>
            <a:ext cx="4841008" cy="321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71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1998</TotalTime>
  <Words>608</Words>
  <Application>Microsoft Office PowerPoint</Application>
  <PresentationFormat>Экран (4:3)</PresentationFormat>
  <Paragraphs>95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Арсентий</dc:creator>
  <cp:lastModifiedBy>Света</cp:lastModifiedBy>
  <cp:revision>279</cp:revision>
  <dcterms:created xsi:type="dcterms:W3CDTF">2010-11-09T17:09:16Z</dcterms:created>
  <dcterms:modified xsi:type="dcterms:W3CDTF">2017-02-15T07:14:44Z</dcterms:modified>
</cp:coreProperties>
</file>