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65" r:id="rId6"/>
    <p:sldId id="258" r:id="rId7"/>
    <p:sldId id="259" r:id="rId8"/>
    <p:sldId id="260" r:id="rId9"/>
    <p:sldId id="261" r:id="rId10"/>
    <p:sldId id="276" r:id="rId11"/>
    <p:sldId id="275" r:id="rId12"/>
    <p:sldId id="279" r:id="rId13"/>
    <p:sldId id="280" r:id="rId14"/>
    <p:sldId id="283" r:id="rId15"/>
    <p:sldId id="286" r:id="rId16"/>
    <p:sldId id="278" r:id="rId17"/>
    <p:sldId id="285" r:id="rId18"/>
    <p:sldId id="268" r:id="rId19"/>
    <p:sldId id="284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204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3361592"/>
            <a:ext cx="6329710" cy="7989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70C0"/>
                </a:solidFill>
              </a:rPr>
              <a:t>информационный журнал </a:t>
            </a:r>
            <a:r>
              <a:rPr lang="ru-RU" sz="2400" b="1" i="1" dirty="0" smtClean="0">
                <a:solidFill>
                  <a:srgbClr val="0070C0"/>
                </a:solidFill>
              </a:rPr>
              <a:t>для родителей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70C0"/>
                </a:solidFill>
              </a:rPr>
              <a:t>в</a:t>
            </a:r>
            <a:r>
              <a:rPr lang="ru-RU" sz="2400" b="1" i="1" dirty="0" smtClean="0">
                <a:solidFill>
                  <a:srgbClr val="0070C0"/>
                </a:solidFill>
              </a:rPr>
              <a:t> новой редакции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8151" y="1547664"/>
            <a:ext cx="6329710" cy="18002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7" name="Рисунок 1" descr="МАЯЧОК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0" y="228600"/>
            <a:ext cx="2307060" cy="1169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44279" y="228600"/>
            <a:ext cx="40180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Филиал МБДОУ – детского сада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комбинированного вида «Надежда»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детский сад № 461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г. Екатеринбург,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Орджоникидзевский район, пр. Космонавтов, 74 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420" y="1943708"/>
            <a:ext cx="6012668" cy="10081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Растем вместе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218" y="4191582"/>
            <a:ext cx="3408219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номера: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064" y="4139952"/>
            <a:ext cx="2596247" cy="9541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РЕКИ, </a:t>
            </a:r>
            <a:r>
              <a:rPr lang="ru-RU" sz="2800" b="1" dirty="0" smtClean="0">
                <a:solidFill>
                  <a:srgbClr val="002060"/>
                </a:solidFill>
              </a:rPr>
              <a:t>МОРЯ,ОЗЕРА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44204" y="4920157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44204" y="5957766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29564" y="5488246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29564" y="6349164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44204" y="6809229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52998" y="4899468"/>
            <a:ext cx="287243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 рассказывать детям о </a:t>
            </a:r>
            <a:r>
              <a:rPr lang="ru-RU" b="1" dirty="0" smtClean="0">
                <a:solidFill>
                  <a:srgbClr val="002060"/>
                </a:solidFill>
              </a:rPr>
              <a:t>водоемах?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Реки</a:t>
            </a:r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Моря</a:t>
            </a: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Родники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Озеро и пруд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Вопросы для совместного обсуждения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Правила для сохранения водоемов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Послушай сказку</a:t>
            </a:r>
            <a:endParaRPr lang="ru-RU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48680" y="7884368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548680" y="8460432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48680" y="7308304"/>
            <a:ext cx="360040" cy="3913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580" name="Picture 4" descr="https://clipart-library.com/img/746493.png"/>
          <p:cNvPicPr>
            <a:picLocks noChangeAspect="1" noChangeArrowheads="1"/>
          </p:cNvPicPr>
          <p:nvPr/>
        </p:nvPicPr>
        <p:blipFill>
          <a:blip r:embed="rId3" cstate="print"/>
          <a:srcRect r="21429"/>
          <a:stretch>
            <a:fillRect/>
          </a:stretch>
        </p:blipFill>
        <p:spPr bwMode="auto">
          <a:xfrm>
            <a:off x="3429000" y="5652120"/>
            <a:ext cx="3219650" cy="274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1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gas-kvas.com/uploads/posts/2023-01/1673470974_gas-kvas-com-p-risunok-rodnika-detsk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840" y="3563888"/>
            <a:ext cx="4551889" cy="4828407"/>
          </a:xfrm>
          <a:prstGeom prst="rect">
            <a:avLst/>
          </a:prstGeom>
          <a:noFill/>
        </p:spPr>
      </p:pic>
      <p:pic>
        <p:nvPicPr>
          <p:cNvPr id="7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31100"/>
          <a:stretch>
            <a:fillRect/>
          </a:stretch>
        </p:blipFill>
        <p:spPr bwMode="auto">
          <a:xfrm rot="5400000">
            <a:off x="-2452836" y="2209428"/>
            <a:ext cx="9144000" cy="4725144"/>
          </a:xfrm>
          <a:prstGeom prst="rect">
            <a:avLst/>
          </a:prstGeom>
          <a:noFill/>
        </p:spPr>
      </p:pic>
      <p:pic>
        <p:nvPicPr>
          <p:cNvPr id="13316" name="Picture 4" descr="http://qrcoder.ru/code/?https%3A%2F%2Fyandex.ru%2Fvideo%2Fpreview%2F7792949083289357914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912" y="1403648"/>
            <a:ext cx="1562100" cy="1562100"/>
          </a:xfrm>
          <a:prstGeom prst="rect">
            <a:avLst/>
          </a:prstGeom>
          <a:noFill/>
        </p:spPr>
      </p:pic>
      <p:pic>
        <p:nvPicPr>
          <p:cNvPr id="11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880801" flipH="1" flipV="1">
            <a:off x="4013336" y="1071720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509120" y="1763688"/>
            <a:ext cx="2016224" cy="972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09120" y="19797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Сказка про родник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39500"/>
          <a:stretch>
            <a:fillRect/>
          </a:stretch>
        </p:blipFill>
        <p:spPr bwMode="auto">
          <a:xfrm rot="5400000">
            <a:off x="211460" y="2497459"/>
            <a:ext cx="9144000" cy="414908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12776" y="1331640"/>
            <a:ext cx="3503178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64904" y="1331640"/>
            <a:ext cx="134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Родники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04" y="2051720"/>
            <a:ext cx="4999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Вода не всегда течет по поверхности Земли. Иногда река прокладывает себе русло под землей и пополняет подводные озёра. Оттуда вода часто поднимается на поверхность земли через тонкие каналы и образует родники. Вода в родниках всегда очень чистая пресная, пригодная для питья. А вот морская вода – солёная. И для питья не годится.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Речная </a:t>
            </a:r>
            <a:r>
              <a:rPr lang="ru-RU" sz="2200" b="1" dirty="0" smtClean="0">
                <a:solidFill>
                  <a:srgbClr val="002060"/>
                </a:solidFill>
              </a:rPr>
              <a:t>вода называется пресной, потому что в ней нет такого количества соли, как в морской. После очистки она попадает в наши квартиры через водопроводные краны. Этой водой мы моемся, из неё готовим супы, ею завариваем чай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0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dn4.vectorstock.com/i/1000x1000/66/43/water-frame-with-sun-vector-84664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65587" b="12551"/>
          <a:stretch>
            <a:fillRect/>
          </a:stretch>
        </p:blipFill>
        <p:spPr bwMode="auto">
          <a:xfrm>
            <a:off x="332656" y="7631832"/>
            <a:ext cx="6302007" cy="151216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234423" y="395536"/>
            <a:ext cx="2388508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77" y="420588"/>
            <a:ext cx="6172200" cy="3893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Озеро и пруд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oncepto de marco joven astronauta 591212 Vector en Vecteez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36" t="31088" r="23632" b="50959"/>
          <a:stretch/>
        </p:blipFill>
        <p:spPr bwMode="auto">
          <a:xfrm>
            <a:off x="3428677" y="5833872"/>
            <a:ext cx="1611408" cy="749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55" y="1187624"/>
            <a:ext cx="6182444" cy="73406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</a:rPr>
              <a:t>Еще есть один красивый водоем, иногда мы можем обойти его кругом . Бывает круглым, бывает </a:t>
            </a:r>
            <a:r>
              <a:rPr lang="ru-RU" sz="2200" b="1" dirty="0" smtClean="0">
                <a:solidFill>
                  <a:srgbClr val="002060"/>
                </a:solidFill>
              </a:rPr>
              <a:t>длинным, это – озеро</a:t>
            </a:r>
          </a:p>
          <a:p>
            <a:pPr marL="0" indent="0" algn="just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В </a:t>
            </a:r>
            <a:r>
              <a:rPr lang="ru-RU" sz="2200" b="1" dirty="0" smtClean="0">
                <a:solidFill>
                  <a:srgbClr val="002060"/>
                </a:solidFill>
              </a:rPr>
              <a:t>озере вода не застаивается ,она втекает и вытекает из него, а есть еще один маленький водоем, похожий на озеро, там вода не меняется, такой водоем может постепенно </a:t>
            </a:r>
            <a:r>
              <a:rPr lang="ru-RU" sz="2200" b="1" dirty="0" smtClean="0">
                <a:solidFill>
                  <a:srgbClr val="002060"/>
                </a:solidFill>
              </a:rPr>
              <a:t>зарасти </a:t>
            </a:r>
            <a:r>
              <a:rPr lang="ru-RU" sz="2200" b="1" dirty="0" smtClean="0">
                <a:solidFill>
                  <a:srgbClr val="002060"/>
                </a:solidFill>
              </a:rPr>
              <a:t>– это </a:t>
            </a:r>
            <a:r>
              <a:rPr lang="ru-RU" sz="2200" b="1" dirty="0" smtClean="0">
                <a:solidFill>
                  <a:srgbClr val="002060"/>
                </a:solidFill>
              </a:rPr>
              <a:t>пруд.</a:t>
            </a:r>
          </a:p>
          <a:p>
            <a:pPr marL="0" indent="0" algn="just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Если в городе, селе или деревне поблизости нет ни реки, ни озера, жители обычно создают искусственный водоем — пруд. Его заполняют пресной </a:t>
            </a:r>
            <a:r>
              <a:rPr lang="ru-RU" sz="2200" b="1" dirty="0" smtClean="0">
                <a:solidFill>
                  <a:srgbClr val="002060"/>
                </a:solidFill>
              </a:rPr>
              <a:t>водой.</a:t>
            </a:r>
          </a:p>
          <a:p>
            <a:pPr marL="0" indent="0" algn="just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Вода в прудах стоячая, она не бежит, как речная, а словно тихо дремлет на солнце. </a:t>
            </a:r>
            <a:r>
              <a:rPr lang="ru-RU" sz="2200" b="1" i="1" dirty="0" smtClean="0">
                <a:solidFill>
                  <a:srgbClr val="002060"/>
                </a:solidFill>
              </a:rPr>
              <a:t>Для чего может пригодиться вода из пруда? </a:t>
            </a:r>
            <a:r>
              <a:rPr lang="ru-RU" sz="2200" b="1" dirty="0" smtClean="0">
                <a:solidFill>
                  <a:srgbClr val="002060"/>
                </a:solidFill>
              </a:rPr>
              <a:t>Из прудов берут </a:t>
            </a:r>
            <a:r>
              <a:rPr lang="ru-RU" sz="2200" b="1" dirty="0" smtClean="0">
                <a:solidFill>
                  <a:srgbClr val="002060"/>
                </a:solidFill>
              </a:rPr>
              <a:t>воду для </a:t>
            </a:r>
            <a:r>
              <a:rPr lang="ru-RU" sz="2200" b="1" dirty="0" smtClean="0">
                <a:solidFill>
                  <a:srgbClr val="002060"/>
                </a:solidFill>
              </a:rPr>
              <a:t>полива садов и огородов, в них купаются — ведь вода в пруду теплая. Иногда в них полощут белье, поят коров, </a:t>
            </a:r>
            <a:r>
              <a:rPr lang="ru-RU" sz="2200" b="1" dirty="0" smtClean="0">
                <a:solidFill>
                  <a:srgbClr val="002060"/>
                </a:solidFill>
              </a:rPr>
              <a:t>лошадей.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ncepto de marco joven astronauta 591212 Vector en Vecteez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78" t="30349" r="23948" b="45568"/>
          <a:stretch/>
        </p:blipFill>
        <p:spPr bwMode="auto">
          <a:xfrm>
            <a:off x="3323628" y="5833872"/>
            <a:ext cx="1682497" cy="1005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Конкурс юных художников, посвященный 85-летию со дня рождения первого  космонавта Земли Юрия Алексеевича Гагарина | Городской округ Домодед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://cdn4.vectorstock.com/i/1000x1000/66/43/water-frame-with-sun-vector-846643.jpg"/>
          <p:cNvPicPr>
            <a:picLocks noChangeAspect="1" noChangeArrowheads="1"/>
          </p:cNvPicPr>
          <p:nvPr/>
        </p:nvPicPr>
        <p:blipFill>
          <a:blip r:embed="rId4" cstate="print"/>
          <a:srcRect t="4164" b="62522"/>
          <a:stretch>
            <a:fillRect/>
          </a:stretch>
        </p:blipFill>
        <p:spPr bwMode="auto">
          <a:xfrm>
            <a:off x="260648" y="251520"/>
            <a:ext cx="6302007" cy="2304256"/>
          </a:xfrm>
          <a:prstGeom prst="rect">
            <a:avLst/>
          </a:prstGeom>
          <a:noFill/>
        </p:spPr>
      </p:pic>
      <p:pic>
        <p:nvPicPr>
          <p:cNvPr id="10244" name="Picture 4" descr="https://gas-kvas.com/uploads/posts/2023-01/1673590357_gas-kvas-com-p-detskii-otdikh-risunok-17.jpg"/>
          <p:cNvPicPr>
            <a:picLocks noChangeAspect="1" noChangeArrowheads="1"/>
          </p:cNvPicPr>
          <p:nvPr/>
        </p:nvPicPr>
        <p:blipFill>
          <a:blip r:embed="rId5" cstate="print"/>
          <a:srcRect l="4000" r="4500" b="10000"/>
          <a:stretch>
            <a:fillRect/>
          </a:stretch>
        </p:blipFill>
        <p:spPr bwMode="auto">
          <a:xfrm>
            <a:off x="122852" y="3275856"/>
            <a:ext cx="6735148" cy="4968552"/>
          </a:xfrm>
          <a:prstGeom prst="rect">
            <a:avLst/>
          </a:prstGeom>
          <a:noFill/>
        </p:spPr>
      </p:pic>
      <p:pic>
        <p:nvPicPr>
          <p:cNvPr id="10246" name="Picture 6" descr="http://qrcoder.ru/code/?https%3A%2F%2Fyandex.ru%2Fvideo%2Fpreview%2F12001457004174500476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0768" y="2771800"/>
            <a:ext cx="1562100" cy="1562100"/>
          </a:xfrm>
          <a:prstGeom prst="rect">
            <a:avLst/>
          </a:prstGeom>
          <a:noFill/>
        </p:spPr>
      </p:pic>
      <p:pic>
        <p:nvPicPr>
          <p:cNvPr id="14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880801" flipH="1" flipV="1">
            <a:off x="3293256" y="2799912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789040" y="3491880"/>
            <a:ext cx="2016224" cy="972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89040" y="3707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Басня «Пруд и река»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9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880" y="8275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 водоемы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744" y="29158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Обучающий мультфильм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20210501" flipH="1" flipV="1">
            <a:off x="1217901" y="572317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18249702">
            <a:off x="5237037" y="4251889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7043914" flipV="1">
            <a:off x="2126632" y="3871646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счастливый ребенок с помощью мобильного устройства, таблетка, Дети, играть  в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3242" y="231332"/>
            <a:ext cx="1618077" cy="1618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qrcoder.ru/code/?https%3A%2F%2Fyandex.ru%2Fvideo%2Fpreview%2F8912494784459728544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1187624"/>
            <a:ext cx="1562100" cy="1562100"/>
          </a:xfrm>
          <a:prstGeom prst="rect">
            <a:avLst/>
          </a:prstGeom>
          <a:noFill/>
        </p:spPr>
      </p:pic>
      <p:pic>
        <p:nvPicPr>
          <p:cNvPr id="2052" name="Picture 4" descr="http://qrcoder.ru/code/?https%3A%2F%2Fyandex.ru%2Fvideo%2Fpreview%2F7057205515256506027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3779912"/>
            <a:ext cx="1562100" cy="1562100"/>
          </a:xfrm>
          <a:prstGeom prst="rect">
            <a:avLst/>
          </a:prstGeom>
          <a:noFill/>
        </p:spPr>
      </p:pic>
      <p:pic>
        <p:nvPicPr>
          <p:cNvPr id="2054" name="Picture 6" descr="http://qrcoder.ru/code/?https%3A%2F%2Fyandex.ru%2Fvideo%2Fpreview%2F12817953034313122664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112" y="2339752"/>
            <a:ext cx="1562100" cy="1562100"/>
          </a:xfrm>
          <a:prstGeom prst="rect">
            <a:avLst/>
          </a:prstGeom>
          <a:noFill/>
        </p:spPr>
      </p:pic>
      <p:pic>
        <p:nvPicPr>
          <p:cNvPr id="2056" name="Picture 8" descr="https://papik.pro/uploads/posts/2023-01/1675053573_papik-pro-p-flomaster-risunok-plavaet-v-vode-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607" y="5292080"/>
            <a:ext cx="5564439" cy="3554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65104" y="5062364"/>
            <a:ext cx="229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поведения на водоемах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0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i.pinimg.com/originals/f2/fa/79/f2fa79772192af9feff62d75c201ed6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956105" y="3031999"/>
            <a:ext cx="4757148" cy="6669361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20688" y="395536"/>
            <a:ext cx="5904656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395536"/>
            <a:ext cx="6172200" cy="461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Вопросы для совместного обсуждения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2" y="1043608"/>
            <a:ext cx="6028184" cy="3240360"/>
          </a:xfrm>
        </p:spPr>
        <p:txBody>
          <a:bodyPr>
            <a:normAutofit/>
          </a:bodyPr>
          <a:lstStyle/>
          <a:p>
            <a:pPr marL="0" indent="0"/>
            <a:r>
              <a:rPr lang="ru-RU" sz="2200" b="1" dirty="0" smtClean="0">
                <a:solidFill>
                  <a:srgbClr val="002060"/>
                </a:solidFill>
              </a:rPr>
              <a:t>Давай </a:t>
            </a:r>
            <a:r>
              <a:rPr lang="ru-RU" sz="2200" b="1" dirty="0" smtClean="0">
                <a:solidFill>
                  <a:srgbClr val="002060"/>
                </a:solidFill>
              </a:rPr>
              <a:t>вспомним, какой водоем у нас рядом с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домом</a:t>
            </a:r>
            <a:r>
              <a:rPr lang="ru-RU" sz="2200" b="1" dirty="0" smtClean="0">
                <a:solidFill>
                  <a:srgbClr val="002060"/>
                </a:solidFill>
              </a:rPr>
              <a:t>?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/>
            <a:r>
              <a:rPr lang="ru-RU" sz="2200" b="1" dirty="0" smtClean="0">
                <a:solidFill>
                  <a:srgbClr val="002060"/>
                </a:solidFill>
              </a:rPr>
              <a:t>А </a:t>
            </a:r>
            <a:r>
              <a:rPr lang="ru-RU" sz="2200" b="1" dirty="0" smtClean="0">
                <a:solidFill>
                  <a:srgbClr val="002060"/>
                </a:solidFill>
              </a:rPr>
              <a:t>какой водоем у нас на даче?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/>
            <a:r>
              <a:rPr lang="ru-RU" sz="2200" b="1" dirty="0" smtClean="0">
                <a:solidFill>
                  <a:srgbClr val="002060"/>
                </a:solidFill>
              </a:rPr>
              <a:t>А </a:t>
            </a:r>
            <a:r>
              <a:rPr lang="ru-RU" sz="2200" b="1" dirty="0" smtClean="0">
                <a:solidFill>
                  <a:srgbClr val="002060"/>
                </a:solidFill>
              </a:rPr>
              <a:t>помнишь, куда мы ездили летом ?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/>
            <a:r>
              <a:rPr lang="ru-RU" sz="2200" b="1" dirty="0" smtClean="0">
                <a:solidFill>
                  <a:srgbClr val="002060"/>
                </a:solidFill>
              </a:rPr>
              <a:t>Какой </a:t>
            </a:r>
            <a:r>
              <a:rPr lang="ru-RU" sz="2200" b="1" dirty="0" smtClean="0">
                <a:solidFill>
                  <a:srgbClr val="002060"/>
                </a:solidFill>
              </a:rPr>
              <a:t>там был водоем?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6712" y="3419872"/>
            <a:ext cx="4902338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696" y="334786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Правила для сохранения водоемов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728" y="4716016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Если мы приходим к водоему,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мы </a:t>
            </a:r>
            <a:r>
              <a:rPr lang="ru-RU" sz="2200" b="1" dirty="0" smtClean="0">
                <a:solidFill>
                  <a:srgbClr val="002060"/>
                </a:solidFill>
              </a:rPr>
              <a:t>не должны никого </a:t>
            </a:r>
            <a:r>
              <a:rPr lang="ru-RU" sz="2200" b="1" dirty="0" smtClean="0">
                <a:solidFill>
                  <a:srgbClr val="002060"/>
                </a:solidFill>
              </a:rPr>
              <a:t>обижать! 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Нельзя засорять водоем,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кидать </a:t>
            </a:r>
            <a:r>
              <a:rPr lang="ru-RU" sz="2200" b="1" dirty="0" smtClean="0">
                <a:solidFill>
                  <a:srgbClr val="002060"/>
                </a:solidFill>
              </a:rPr>
              <a:t>туда мусор, бумагу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Нельзя рвать растения водоемов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Обижать животных, обитателей водоемов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Оставлять </a:t>
            </a:r>
            <a:r>
              <a:rPr lang="ru-RU" sz="2200" b="1" dirty="0" smtClean="0">
                <a:solidFill>
                  <a:srgbClr val="002060"/>
                </a:solidFill>
              </a:rPr>
              <a:t>мусор на берегу водоемов</a:t>
            </a: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6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628800" y="1403648"/>
            <a:ext cx="3312368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oncepto de marco joven astronauta 591212 Vector en Vecteez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36" t="31088" r="23632" b="50959"/>
          <a:stretch/>
        </p:blipFill>
        <p:spPr bwMode="auto">
          <a:xfrm>
            <a:off x="3428677" y="5833872"/>
            <a:ext cx="1611408" cy="749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8640" y="395536"/>
            <a:ext cx="633670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Иногда люди поступают очень нехорошо и водоемы погибают </a:t>
            </a:r>
            <a:endParaRPr lang="ru-RU" sz="2000" b="1" i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Послушай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сказку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Жило-было одно маленькое озеро. Вода в нём была прозрачная. Если посмотреть в него, можно увидеть, как резвятся рыбки – яркие, серебристые . Поэтому озеро называли Чистым.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Вокруг озера рос камыш высокий, стройный, красивый. Над камышом летали большие зеленоглазые </a:t>
            </a:r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стрекозы. </a:t>
            </a:r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Одна из них была очень весёлая и озорная.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Каждую весну на озеро прилетали прекрасные белые птицы – лебеди. Они вили в камышах гнездо, а летом в этом гнезде появлялись малыши-лебеди.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Глубоко на дне озера жил старый сом. Он был очень большой и умный. Он был очень большой и умный. Он всё знал. Озорные жители – рыбки, лебеди, стрекозы – уважали его.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Солнышко своими лучами согревало маленькое озеро. Все вокруг любили чистое озеро и заботились о нём.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Но вот однажды пришли к озеру нехорошие люди. Их сердце было закрыто на замок и никого не впускало. Эти люди решили, что Чистое озеро теперь принадлежит им. Они построили на берегу озера огромный дом. В этом доме никто не жил, у него была большая труба, а оттуда в Чистое озеро стекала грязь чёрная – </a:t>
            </a:r>
            <a:r>
              <a:rPr lang="ru-RU" sz="1900" b="1" dirty="0" err="1" smtClean="0">
                <a:solidFill>
                  <a:srgbClr val="002060"/>
                </a:solidFill>
                <a:latin typeface="+mj-lt"/>
              </a:rPr>
              <a:t>чёрная</a:t>
            </a:r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19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224" name="Picture 8" descr="https://wellt.ru/assets/images/products/66/1532528242.jpg"/>
          <p:cNvPicPr>
            <a:picLocks noChangeAspect="1" noChangeArrowheads="1"/>
          </p:cNvPicPr>
          <p:nvPr/>
        </p:nvPicPr>
        <p:blipFill>
          <a:blip r:embed="rId3" cstate="print"/>
          <a:srcRect l="26716" r="26678"/>
          <a:stretch>
            <a:fillRect/>
          </a:stretch>
        </p:blipFill>
        <p:spPr bwMode="auto">
          <a:xfrm>
            <a:off x="5157192" y="827584"/>
            <a:ext cx="576064" cy="979638"/>
          </a:xfrm>
          <a:prstGeom prst="rect">
            <a:avLst/>
          </a:prstGeom>
          <a:noFill/>
        </p:spPr>
      </p:pic>
      <p:pic>
        <p:nvPicPr>
          <p:cNvPr id="18" name="Picture 8" descr="https://wellt.ru/assets/images/products/66/1532528242.jpg"/>
          <p:cNvPicPr>
            <a:picLocks noChangeAspect="1" noChangeArrowheads="1"/>
          </p:cNvPicPr>
          <p:nvPr/>
        </p:nvPicPr>
        <p:blipFill>
          <a:blip r:embed="rId4" cstate="print"/>
          <a:srcRect l="26716" r="26678"/>
          <a:stretch>
            <a:fillRect/>
          </a:stretch>
        </p:blipFill>
        <p:spPr bwMode="auto">
          <a:xfrm>
            <a:off x="5805264" y="1331640"/>
            <a:ext cx="364347" cy="619598"/>
          </a:xfrm>
          <a:prstGeom prst="rect">
            <a:avLst/>
          </a:prstGeom>
          <a:noFill/>
        </p:spPr>
      </p:pic>
      <p:pic>
        <p:nvPicPr>
          <p:cNvPr id="19" name="Picture 8" descr="https://wellt.ru/assets/images/products/66/1532528242.jpg"/>
          <p:cNvPicPr>
            <a:picLocks noChangeAspect="1" noChangeArrowheads="1"/>
          </p:cNvPicPr>
          <p:nvPr/>
        </p:nvPicPr>
        <p:blipFill>
          <a:blip r:embed="rId5" cstate="print"/>
          <a:srcRect l="26716" r="26678"/>
          <a:stretch>
            <a:fillRect/>
          </a:stretch>
        </p:blipFill>
        <p:spPr bwMode="auto">
          <a:xfrm>
            <a:off x="5157192" y="8244408"/>
            <a:ext cx="322004" cy="547590"/>
          </a:xfrm>
          <a:prstGeom prst="rect">
            <a:avLst/>
          </a:prstGeom>
          <a:noFill/>
        </p:spPr>
      </p:pic>
      <p:pic>
        <p:nvPicPr>
          <p:cNvPr id="20" name="Picture 8" descr="https://wellt.ru/assets/images/products/66/1532528242.jpg"/>
          <p:cNvPicPr>
            <a:picLocks noChangeAspect="1" noChangeArrowheads="1"/>
          </p:cNvPicPr>
          <p:nvPr/>
        </p:nvPicPr>
        <p:blipFill>
          <a:blip r:embed="rId6" cstate="print"/>
          <a:srcRect l="26716" r="26678"/>
          <a:stretch>
            <a:fillRect/>
          </a:stretch>
        </p:blipFill>
        <p:spPr bwMode="auto">
          <a:xfrm>
            <a:off x="5517232" y="8460432"/>
            <a:ext cx="274933" cy="467544"/>
          </a:xfrm>
          <a:prstGeom prst="rect">
            <a:avLst/>
          </a:prstGeom>
          <a:noFill/>
        </p:spPr>
      </p:pic>
      <p:pic>
        <p:nvPicPr>
          <p:cNvPr id="21" name="Picture 8" descr="https://wellt.ru/assets/images/products/66/1532528242.jpg"/>
          <p:cNvPicPr>
            <a:picLocks noChangeAspect="1" noChangeArrowheads="1"/>
          </p:cNvPicPr>
          <p:nvPr/>
        </p:nvPicPr>
        <p:blipFill>
          <a:blip r:embed="rId4" cstate="print"/>
          <a:srcRect l="26716" r="26678"/>
          <a:stretch>
            <a:fillRect/>
          </a:stretch>
        </p:blipFill>
        <p:spPr bwMode="auto">
          <a:xfrm>
            <a:off x="5805264" y="8100392"/>
            <a:ext cx="364347" cy="61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7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cepto de marco joven astronauta 591212 Vector en Vecteez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36" t="31088" r="23632" b="50959"/>
          <a:stretch/>
        </p:blipFill>
        <p:spPr bwMode="auto">
          <a:xfrm>
            <a:off x="3428677" y="5833872"/>
            <a:ext cx="1611408" cy="749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0648" y="251520"/>
            <a:ext cx="6336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Маленькое </a:t>
            </a:r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Чистое озеро заболело – оно стало совсем чёрным. Думали-гадали друзья озера: что же делать, ведь злые люди совсем погубят его. Рассердился старый сом на этих людей, хлопнул по дну хвостом, поднялась большая волна и разрушила дом. Дом-то разрушила, да вся грязь от него и чернота попали в озеро. Поняли все обитатели озера, что без солнца не обойтись, не справиться с бедой.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Посылает солнышко свои лучики по всему миру: может, попадут они в добрые сердца людей, а они помогут озеру. И, правда, нашлись такие люди. Их сердца были открыты, пришли на помощь. Лебеди, стрекозы, сом, солнышко и добрые люди долго чистили озеро. Трудная была эта работа, но все вместе справились.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+mj-lt"/>
              </a:rPr>
              <a:t>Стало маленькое озеро опять чистым. Друзья заботились о нём. Теперь рядом были добрые люди с открытыми сердцами. Они заботились об озере, оберегали его и любили все вокруг”.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5796136"/>
            <a:ext cx="6192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Но это </a:t>
            </a:r>
            <a:r>
              <a:rPr lang="ru-RU" sz="2200" b="1" dirty="0" smtClean="0">
                <a:solidFill>
                  <a:srgbClr val="002060"/>
                </a:solidFill>
              </a:rPr>
              <a:t>сказка.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Чтобы </a:t>
            </a:r>
            <a:r>
              <a:rPr lang="ru-RU" sz="2200" b="1" dirty="0" smtClean="0">
                <a:solidFill>
                  <a:srgbClr val="002060"/>
                </a:solidFill>
              </a:rPr>
              <a:t>очистить воду водоема, надо построить очистные сооружения. От водоема вода поступает к станции по очистке воды, после того как вода очистилась на станции вода поступает в дом, а из дома, уже использованная вода поступает опять в станцию по очистке воды и попадает в </a:t>
            </a:r>
            <a:r>
              <a:rPr lang="ru-RU" sz="2200" b="1" dirty="0" smtClean="0">
                <a:solidFill>
                  <a:srgbClr val="002060"/>
                </a:solidFill>
              </a:rPr>
              <a:t>водоем.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s://gas-kvas.com/uploads/posts/2023-02/1676410805_gas-kvas-com-p-detskii-risunok-pruda-42.jpg"/>
          <p:cNvPicPr>
            <a:picLocks noChangeAspect="1" noChangeArrowheads="1"/>
          </p:cNvPicPr>
          <p:nvPr/>
        </p:nvPicPr>
        <p:blipFill>
          <a:blip r:embed="rId3" cstate="print"/>
          <a:srcRect t="13333"/>
          <a:stretch>
            <a:fillRect/>
          </a:stretch>
        </p:blipFill>
        <p:spPr bwMode="auto">
          <a:xfrm>
            <a:off x="4653136" y="5220072"/>
            <a:ext cx="162018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7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539552"/>
            <a:ext cx="6172200" cy="28083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Реки</a:t>
            </a:r>
            <a:r>
              <a:rPr lang="ru-RU" sz="2600" b="1" dirty="0" smtClean="0">
                <a:solidFill>
                  <a:srgbClr val="002060"/>
                </a:solidFill>
              </a:rPr>
              <a:t>, озера , пруды нужно беречь и тогда мы всегда сможем любоваться их </a:t>
            </a:r>
            <a:r>
              <a:rPr lang="ru-RU" sz="2600" b="1" dirty="0" smtClean="0">
                <a:solidFill>
                  <a:srgbClr val="002060"/>
                </a:solidFill>
              </a:rPr>
              <a:t>красотой, отдыхать </a:t>
            </a:r>
            <a:r>
              <a:rPr lang="ru-RU" sz="2600" b="1" dirty="0" smtClean="0">
                <a:solidFill>
                  <a:srgbClr val="002060"/>
                </a:solidFill>
              </a:rPr>
              <a:t>около водоема в жаркий день, купаться в реке и озере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Вода </a:t>
            </a:r>
            <a:r>
              <a:rPr lang="ru-RU" sz="2600" b="1" dirty="0" smtClean="0">
                <a:solidFill>
                  <a:srgbClr val="002060"/>
                </a:solidFill>
              </a:rPr>
              <a:t>освежает и закаляет нас ! Будем купаться в чистых и красивых водоемах! Никогда не будем засорять водоемы и обижать их обитателей ! И природа скажет нам СПАСИБО!!!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174" name="Picture 6" descr="https://storage.yandexcloud.net/rdsh/uploads/56/4e89afe9acf9d1752f46483aa90b4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347864"/>
            <a:ext cx="4896544" cy="486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1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rush etoile paillette - Blog de Brush-a-g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533" y="2157471"/>
            <a:ext cx="7236124" cy="5896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815" y="277192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МБДОУ – детского сада комбинированного вида «Надежда» детский сад №461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 descr="Грамоты ко Дню Космонавтики - Грамоты, дипломы - Шаблоны презентаций - 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26" t="58395" r="3232" b="138"/>
          <a:stretch/>
        </p:blipFill>
        <p:spPr bwMode="auto">
          <a:xfrm flipH="1">
            <a:off x="5076183" y="2406434"/>
            <a:ext cx="1554481" cy="201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Грамоты ко Дню Космонавтики - Грамоты, дипломы - Шаблоны презентаций -  Pedsovet.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636" b="55953"/>
          <a:stretch/>
        </p:blipFill>
        <p:spPr bwMode="auto">
          <a:xfrm>
            <a:off x="2194519" y="1259632"/>
            <a:ext cx="2674584" cy="2293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100" y="1667464"/>
            <a:ext cx="62298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Адрес издателя: </a:t>
            </a:r>
            <a:r>
              <a:rPr lang="ru-RU" dirty="0" smtClean="0"/>
              <a:t>620135, г. Екатеринбург, </a:t>
            </a:r>
          </a:p>
          <a:p>
            <a:r>
              <a:rPr lang="ru-RU" dirty="0" smtClean="0"/>
              <a:t>пр. Космонавтов, 74а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</a:rPr>
              <a:t>Телефон: </a:t>
            </a:r>
            <a:r>
              <a:rPr lang="ru-RU" dirty="0" smtClean="0"/>
              <a:t>8(343)306-69-65 (67)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</a:rPr>
              <a:t>Автор-составитель: </a:t>
            </a:r>
            <a:r>
              <a:rPr lang="ru-RU" dirty="0" smtClean="0"/>
              <a:t>старший воспитатель </a:t>
            </a:r>
          </a:p>
          <a:p>
            <a:r>
              <a:rPr lang="ru-RU" dirty="0" smtClean="0"/>
              <a:t>Леонова Дарья Викторовна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</a:rPr>
              <a:t>Сайт </a:t>
            </a:r>
            <a:r>
              <a:rPr lang="ru-RU" dirty="0" smtClean="0"/>
              <a:t>МБДОУ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«Надежда»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Соц.сети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VK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МБДОУ «Надежда»         </a:t>
            </a:r>
            <a:r>
              <a:rPr lang="en-US" b="1" dirty="0" smtClean="0">
                <a:solidFill>
                  <a:srgbClr val="002060"/>
                </a:solidFill>
              </a:rPr>
              <a:t>VK </a:t>
            </a:r>
            <a:r>
              <a:rPr lang="ru-RU" dirty="0"/>
              <a:t>филиала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МБДОУ  № 461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Жека\Desktop\qr-code сайт Надежд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4081941"/>
            <a:ext cx="1704334" cy="1704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ка\Desktop\qr-code vk 4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7005257"/>
            <a:ext cx="1704334" cy="1704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ка\Desktop\qr-code vk Надежд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966172"/>
            <a:ext cx="1782504" cy="1782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246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47221" y="2533078"/>
            <a:ext cx="4116700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45331" y="2502980"/>
            <a:ext cx="448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</a:rPr>
              <a:t>Уважаемые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родители!</a:t>
            </a:r>
            <a:endParaRPr lang="ru-RU" sz="2800" i="1" u="sng" dirty="0"/>
          </a:p>
        </p:txBody>
      </p:sp>
      <p:sp>
        <p:nvSpPr>
          <p:cNvPr id="23556" name="AutoShape 4" descr="https://thumbs.dreamstime.com/z/%D0%B2%D0%BE-%D0%B0-%D0%BF%D0%B0-%D0%B0%D0%B5%D1%82-%D1%80%D0%B0%D0%BC%D0%BA%D0%B0-672515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c8.alamy.com/comp/H24NP2/nice-picture-frame-made-from-flowing-water-on-white-background-H24NP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c8.alamy.com/comp/H24NP2/nice-picture-frame-made-from-flowing-water-on-white-background-H24NP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31100"/>
          <a:stretch>
            <a:fillRect/>
          </a:stretch>
        </p:blipFill>
        <p:spPr bwMode="auto">
          <a:xfrm rot="5400000">
            <a:off x="-2452836" y="2209428"/>
            <a:ext cx="9144000" cy="47251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4784" y="313184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ctr"/>
            <a:r>
              <a:rPr lang="ru-RU" sz="2400" b="1" dirty="0" smtClean="0">
                <a:solidFill>
                  <a:srgbClr val="002060"/>
                </a:solidFill>
              </a:rPr>
              <a:t>Давайте </a:t>
            </a:r>
            <a:r>
              <a:rPr lang="ru-RU" sz="2400" b="1" dirty="0">
                <a:solidFill>
                  <a:srgbClr val="002060"/>
                </a:solidFill>
              </a:rPr>
              <a:t>расскажем детям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180000" algn="ctr"/>
            <a:r>
              <a:rPr lang="ru-RU" sz="2400" b="1" dirty="0" smtClean="0">
                <a:solidFill>
                  <a:srgbClr val="002060"/>
                </a:solidFill>
              </a:rPr>
              <a:t>о водоемах!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Для </a:t>
            </a:r>
            <a:r>
              <a:rPr lang="ru-RU" sz="2400" b="1" dirty="0">
                <a:solidFill>
                  <a:srgbClr val="002060"/>
                </a:solidFill>
              </a:rPr>
              <a:t>вас это возможность не только больше пообщаться с </a:t>
            </a:r>
            <a:r>
              <a:rPr lang="ru-RU" sz="2400" b="1" dirty="0" smtClean="0">
                <a:solidFill>
                  <a:srgbClr val="002060"/>
                </a:solidFill>
              </a:rPr>
              <a:t>ребенком, </a:t>
            </a:r>
            <a:r>
              <a:rPr lang="ru-RU" sz="2400" b="1" dirty="0">
                <a:solidFill>
                  <a:srgbClr val="002060"/>
                </a:solidFill>
              </a:rPr>
              <a:t>поведать ему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интересные </a:t>
            </a:r>
            <a:r>
              <a:rPr lang="ru-RU" sz="2400" b="1" dirty="0" smtClean="0">
                <a:solidFill>
                  <a:srgbClr val="002060"/>
                </a:solidFill>
              </a:rPr>
              <a:t>факты </a:t>
            </a:r>
            <a:r>
              <a:rPr lang="ru-RU" sz="2400" b="1" dirty="0">
                <a:solidFill>
                  <a:srgbClr val="002060"/>
                </a:solidFill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</a:rPr>
              <a:t>водоемах, </a:t>
            </a:r>
            <a:r>
              <a:rPr lang="ru-RU" sz="2400" b="1" dirty="0">
                <a:solidFill>
                  <a:srgbClr val="002060"/>
                </a:solidFill>
              </a:rPr>
              <a:t>почитать </a:t>
            </a:r>
            <a:r>
              <a:rPr lang="ru-RU" sz="2400" b="1" dirty="0" smtClean="0">
                <a:solidFill>
                  <a:srgbClr val="002060"/>
                </a:solidFill>
              </a:rPr>
              <a:t>сказки, посмотреть познавательные мультфильмы, </a:t>
            </a:r>
          </a:p>
          <a:p>
            <a:pPr indent="180000" algn="ctr"/>
            <a:r>
              <a:rPr lang="ru-RU" sz="2400" b="1" dirty="0" smtClean="0">
                <a:solidFill>
                  <a:srgbClr val="002060"/>
                </a:solidFill>
              </a:rPr>
              <a:t>но </a:t>
            </a:r>
            <a:r>
              <a:rPr lang="ru-RU" sz="2400" b="1" dirty="0" smtClean="0">
                <a:solidFill>
                  <a:srgbClr val="002060"/>
                </a:solidFill>
              </a:rPr>
              <a:t>и прекрасная </a:t>
            </a:r>
            <a:r>
              <a:rPr lang="ru-RU" sz="2400" b="1" dirty="0">
                <a:solidFill>
                  <a:srgbClr val="002060"/>
                </a:solidFill>
              </a:rPr>
              <a:t>возможность ненадолго вернуться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180000" algn="ctr"/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счастливое детство!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2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евой проект &amp;quot;Читаем вместе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234584"/>
            <a:ext cx="5323104" cy="4366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39500"/>
          <a:stretch>
            <a:fillRect/>
          </a:stretch>
        </p:blipFill>
        <p:spPr bwMode="auto">
          <a:xfrm rot="5400000">
            <a:off x="211460" y="2497459"/>
            <a:ext cx="9144000" cy="4149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41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31100"/>
          <a:stretch>
            <a:fillRect/>
          </a:stretch>
        </p:blipFill>
        <p:spPr bwMode="auto">
          <a:xfrm rot="5400000">
            <a:off x="-2452836" y="2209428"/>
            <a:ext cx="9144000" cy="4725144"/>
          </a:xfrm>
          <a:prstGeom prst="rect">
            <a:avLst/>
          </a:prstGeom>
          <a:noFill/>
        </p:spPr>
      </p:pic>
      <p:pic>
        <p:nvPicPr>
          <p:cNvPr id="21506" name="Picture 2" descr="https://xn--45-6kcd0b4ahmth.xn--p1ai/uploads/goods/pictures/11515/1151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28" y="2555776"/>
            <a:ext cx="5661248" cy="4166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68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10976" y="2339752"/>
            <a:ext cx="4874816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9248" y="2339752"/>
            <a:ext cx="48965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Что рассказать детям о </a:t>
            </a:r>
            <a:r>
              <a:rPr lang="ru-RU" sz="2400" b="1" u="sng" dirty="0" smtClean="0">
                <a:solidFill>
                  <a:srgbClr val="002060"/>
                </a:solidFill>
              </a:rPr>
              <a:t>водоемах?</a:t>
            </a:r>
            <a:endParaRPr lang="ru-RU" sz="2400" b="1" u="sng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Вода есть в морях, океанах, реках, прудах, ручьях и родниках. Все это – водоемы. Водоемы – хранилища воды на земле Самые большие водоемы на земле – это океаны и моря . Вода всё время перетекает из морей в океаны, из океанов в моря. А с поверхности земли в окружающие ее моря и океаны стекают сотни больших и маленьких рек. Реки питаются водой ледников, </a:t>
            </a:r>
            <a:r>
              <a:rPr lang="ru-RU" sz="2400" b="1" dirty="0" smtClean="0">
                <a:solidFill>
                  <a:srgbClr val="002060"/>
                </a:solidFill>
              </a:rPr>
              <a:t>болот.</a:t>
            </a:r>
            <a:endParaRPr lang="ru-RU" dirty="0"/>
          </a:p>
        </p:txBody>
      </p:sp>
      <p:pic>
        <p:nvPicPr>
          <p:cNvPr id="5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39500"/>
          <a:stretch>
            <a:fillRect/>
          </a:stretch>
        </p:blipFill>
        <p:spPr bwMode="auto">
          <a:xfrm rot="5400000">
            <a:off x="211460" y="2497459"/>
            <a:ext cx="9144000" cy="4149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46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31100"/>
          <a:stretch>
            <a:fillRect/>
          </a:stretch>
        </p:blipFill>
        <p:spPr bwMode="auto">
          <a:xfrm rot="5400000">
            <a:off x="-2452836" y="2209428"/>
            <a:ext cx="9144000" cy="472514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068960" y="1187624"/>
            <a:ext cx="2736304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68960" y="118762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Моря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2856" y="1835696"/>
            <a:ext cx="4464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Морская </a:t>
            </a:r>
            <a:r>
              <a:rPr lang="ru-RU" sz="2200" b="1" dirty="0" smtClean="0">
                <a:solidFill>
                  <a:srgbClr val="002060"/>
                </a:solidFill>
              </a:rPr>
              <a:t>вода содержит много различных солей, например, солей йода, которые вырабатываются водорослями и приносят большую пользу человеческому организму. Часто простуженным людям врачи советуют ездить на море, для того, чтобы купаться в морской воде. Полоскать ею горло, принимать ванны из морской воды. После поездок на море люди или совсем перестают болеть, или заболевают гораздо реже: так укрепляет организм морская вода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39500"/>
          <a:stretch>
            <a:fillRect/>
          </a:stretch>
        </p:blipFill>
        <p:spPr bwMode="auto">
          <a:xfrm rot="5400000">
            <a:off x="211460" y="2497459"/>
            <a:ext cx="9144000" cy="4149081"/>
          </a:xfrm>
          <a:prstGeom prst="rect">
            <a:avLst/>
          </a:prstGeom>
          <a:noFill/>
        </p:spPr>
      </p:pic>
      <p:pic>
        <p:nvPicPr>
          <p:cNvPr id="18434" name="Picture 2" descr="https://myslide.ru/documents_4/1fb84d89add6ca1bf68c1ee63f1104dd/im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3491880"/>
            <a:ext cx="5219733" cy="3914800"/>
          </a:xfrm>
          <a:prstGeom prst="rect">
            <a:avLst/>
          </a:prstGeom>
          <a:noFill/>
        </p:spPr>
      </p:pic>
      <p:pic>
        <p:nvPicPr>
          <p:cNvPr id="18436" name="Picture 4" descr="http://qrcoder.ru/code/?https%3A%2F%2Fyandex.ru%2Fvideo%2Fpreview%2F9779908838473948991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1331640"/>
            <a:ext cx="1562100" cy="1562100"/>
          </a:xfrm>
          <a:prstGeom prst="rect">
            <a:avLst/>
          </a:prstGeom>
          <a:noFill/>
        </p:spPr>
      </p:pic>
      <p:pic>
        <p:nvPicPr>
          <p:cNvPr id="7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880801" flipH="1" flipV="1">
            <a:off x="2303453" y="1279624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99237" y="1971592"/>
            <a:ext cx="2016224" cy="972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0928" y="21237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Почему вода в море соленая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6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www.clipartmax.com/png/full/182-1829866_download-clip-art-waves-border-png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31100"/>
          <a:stretch>
            <a:fillRect/>
          </a:stretch>
        </p:blipFill>
        <p:spPr bwMode="auto">
          <a:xfrm rot="5400000">
            <a:off x="-2452836" y="2209428"/>
            <a:ext cx="9144000" cy="472514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01008" y="827584"/>
            <a:ext cx="2202873" cy="439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84984" y="8275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808" y="1331640"/>
            <a:ext cx="468052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</a:rPr>
              <a:t>Любая </a:t>
            </a:r>
            <a:r>
              <a:rPr lang="ru-RU" sz="2200" b="1" dirty="0" smtClean="0">
                <a:solidFill>
                  <a:srgbClr val="002060"/>
                </a:solidFill>
              </a:rPr>
              <a:t>река начинается с ручейка, вытекающего из-под горы или из озера, из ключей и родников, бьющих из-под земли. Начало реки называется ИСТОК. </a:t>
            </a:r>
            <a:r>
              <a:rPr lang="ru-RU" sz="2200" b="1" i="1" dirty="0" smtClean="0">
                <a:solidFill>
                  <a:srgbClr val="002060"/>
                </a:solidFill>
              </a:rPr>
              <a:t>(повторить новое слово вместе</a:t>
            </a:r>
            <a:r>
              <a:rPr lang="ru-RU" sz="2200" b="1" i="1" dirty="0" smtClean="0">
                <a:solidFill>
                  <a:srgbClr val="002060"/>
                </a:solidFill>
              </a:rPr>
              <a:t>). </a:t>
            </a:r>
            <a:r>
              <a:rPr lang="ru-RU" sz="2200" b="1" dirty="0" smtClean="0">
                <a:solidFill>
                  <a:srgbClr val="002060"/>
                </a:solidFill>
              </a:rPr>
              <a:t>Сбегая под уклон, река вбирает в себя дождевую воду, другие ручьи и потоки и становится всё больше. Большинство рек течет к морю, выбирая обычно наименее трудный, но извилистый путь. Некоторые реки перед морем разделяются на несколько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речушек. Такое место называется ДЕЛЬТА реки </a:t>
            </a:r>
            <a:r>
              <a:rPr lang="ru-RU" sz="2200" b="1" i="1" dirty="0" smtClean="0">
                <a:solidFill>
                  <a:srgbClr val="002060"/>
                </a:solidFill>
              </a:rPr>
              <a:t>(повторить новое слово вместе). </a:t>
            </a:r>
            <a:r>
              <a:rPr lang="ru-RU" sz="2200" b="1" dirty="0" smtClean="0">
                <a:solidFill>
                  <a:srgbClr val="002060"/>
                </a:solidFill>
              </a:rPr>
              <a:t>Место, где река впадает в море, называется УСТЬЕ реки </a:t>
            </a:r>
            <a:r>
              <a:rPr lang="ru-RU" sz="2200" b="1" i="1" dirty="0" smtClean="0">
                <a:solidFill>
                  <a:srgbClr val="002060"/>
                </a:solidFill>
              </a:rPr>
              <a:t>(повторить новое слово всем вместе).</a:t>
            </a:r>
          </a:p>
          <a:p>
            <a:pPr algn="just"/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22371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s://indasil.club/uploads/posts/2022-12/1669864746_50-indasil-club-p-reka-risunok-dlya-detei-pinterest-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4355976"/>
            <a:ext cx="6260635" cy="4788024"/>
          </a:xfrm>
          <a:prstGeom prst="rect">
            <a:avLst/>
          </a:prstGeom>
          <a:noFill/>
        </p:spPr>
      </p:pic>
      <p:pic>
        <p:nvPicPr>
          <p:cNvPr id="19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880801" flipH="1" flipV="1">
            <a:off x="1430297" y="7350406"/>
            <a:ext cx="1343665" cy="38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926081" y="8042374"/>
            <a:ext cx="2016224" cy="972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16832" y="83164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Строение реки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qrcoder.ru/code/?https%3A%2F%2Fyandex.ru%2Fvideo%2Fpreview%2F4462296552178923981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7581900"/>
            <a:ext cx="1562100" cy="1562100"/>
          </a:xfrm>
          <a:prstGeom prst="rect">
            <a:avLst/>
          </a:prstGeom>
          <a:noFill/>
        </p:spPr>
      </p:pic>
      <p:pic>
        <p:nvPicPr>
          <p:cNvPr id="14340" name="Picture 4" descr="http://qrcoder.ru/code/?https%3A%2F%2Fyandex.ru%2Fvideo%2Fpreview%2F12263813991632424263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904" y="4139952"/>
            <a:ext cx="1562100" cy="1562100"/>
          </a:xfrm>
          <a:prstGeom prst="rect">
            <a:avLst/>
          </a:prstGeom>
          <a:noFill/>
        </p:spPr>
      </p:pic>
      <p:pic>
        <p:nvPicPr>
          <p:cNvPr id="14" name="Picture 12" descr="Стрелка png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90" b="35105"/>
          <a:stretch/>
        </p:blipFill>
        <p:spPr bwMode="auto">
          <a:xfrm rot="9012997" flipH="1">
            <a:off x="1100068" y="4389252"/>
            <a:ext cx="1343665" cy="443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04664" y="5148064"/>
            <a:ext cx="2016224" cy="13042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4664" y="522007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Образование горной реки, дельта и устье реки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42" name="Picture 6" descr="https://arena-swim.ru/wp-content/uploads/9/c/d/9cdc02e50c9c7e54f8fcf06e86a2e32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2736" y="251520"/>
            <a:ext cx="4824536" cy="361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46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1255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Озеро и пруд</vt:lpstr>
      <vt:lpstr>Слайд 13</vt:lpstr>
      <vt:lpstr>Слайд 14</vt:lpstr>
      <vt:lpstr>Вопросы для совместного обсуждения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Жека</dc:creator>
  <cp:lastModifiedBy>Sistema</cp:lastModifiedBy>
  <cp:revision>47</cp:revision>
  <dcterms:created xsi:type="dcterms:W3CDTF">2021-11-06T18:19:42Z</dcterms:created>
  <dcterms:modified xsi:type="dcterms:W3CDTF">2023-10-11T06:14:15Z</dcterms:modified>
</cp:coreProperties>
</file>