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7" r:id="rId2"/>
    <p:sldId id="259" r:id="rId3"/>
    <p:sldId id="260" r:id="rId4"/>
    <p:sldId id="258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7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05229-821A-4D7B-ACDE-FB764DC7CDD0}" type="datetimeFigureOut">
              <a:rPr lang="ru-RU"/>
              <a:pPr>
                <a:defRPr/>
              </a:pPr>
              <a:t>20.12.2015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3ADB9F-A732-4896-8C47-94DAAED5D6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62012-4F36-4519-A01E-A280AA7D2C75}" type="datetimeFigureOut">
              <a:rPr lang="ru-RU"/>
              <a:pPr>
                <a:defRPr/>
              </a:pPr>
              <a:t>20.12.2015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D6CA16-7F67-4B07-9BAC-11DEAADD17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09A17-DCC6-472E-BC77-A654DE8CCEBD}" type="datetimeFigureOut">
              <a:rPr lang="ru-RU"/>
              <a:pPr>
                <a:defRPr/>
              </a:pPr>
              <a:t>20.12.2015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F99674-6477-4A01-B4AE-45780B3CF7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301625" y="228600"/>
            <a:ext cx="8540750" cy="5870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724945-2A9C-4C59-8525-7C421F7AD2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F1F7B-F6C2-4E70-90CA-273ACDEF9842}" type="datetimeFigureOut">
              <a:rPr lang="ru-RU"/>
              <a:pPr>
                <a:defRPr/>
              </a:pPr>
              <a:t>20.12.2015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405AFB-AE82-4000-AEC7-DD33FC2F40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EDD13D-4652-4CDF-A83D-67C560B02D98}" type="datetimeFigureOut">
              <a:rPr lang="ru-RU"/>
              <a:pPr>
                <a:defRPr/>
              </a:pPr>
              <a:t>20.12.2015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B7432-277E-4D48-A4CB-C03EB543A4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204BBA-A737-4988-A4CD-4CF6E0D67DC3}" type="datetimeFigureOut">
              <a:rPr lang="ru-RU"/>
              <a:pPr>
                <a:defRPr/>
              </a:pPr>
              <a:t>20.12.2015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60EF2F-6292-445A-A9F1-FBA000EAB2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2D6A99-C50A-4EAA-97A2-06A46A4A626C}" type="datetimeFigureOut">
              <a:rPr lang="ru-RU"/>
              <a:pPr>
                <a:defRPr/>
              </a:pPr>
              <a:t>20.12.2015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A524DA-C6AB-490F-8EC7-7F36D774EA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ED61BA-A0C1-4DFC-AA27-DF4F7F15E100}" type="datetimeFigureOut">
              <a:rPr lang="ru-RU"/>
              <a:pPr>
                <a:defRPr/>
              </a:pPr>
              <a:t>20.12.2015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910D3-8157-4659-A196-FFE30E3376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41590-FFFA-4A11-A68C-A431A31063C4}" type="datetimeFigureOut">
              <a:rPr lang="ru-RU"/>
              <a:pPr>
                <a:defRPr/>
              </a:pPr>
              <a:t>20.12.2015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F58E3-5B76-421D-808B-0801F32445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7C5D86-0E74-4A80-87CF-9659FAF1228E}" type="datetimeFigureOut">
              <a:rPr lang="ru-RU"/>
              <a:pPr>
                <a:defRPr/>
              </a:pPr>
              <a:t>20.12.2015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46729-2EB7-4D74-A5F5-A32150BE3E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BFAA47-6CCF-4C00-AA39-0D4966A67451}" type="datetimeFigureOut">
              <a:rPr lang="ru-RU"/>
              <a:pPr>
                <a:defRPr/>
              </a:pPr>
              <a:t>20.12.2015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5B9620-A67C-4BA6-AD34-D9D80979FD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8D7B1BA-9232-4547-BFAE-71FB61A5C3D7}" type="datetimeFigureOut">
              <a:rPr lang="ru-RU"/>
              <a:pPr>
                <a:defRPr/>
              </a:pPr>
              <a:t>20.12.2015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BDDCE8F-7546-4EFD-BC53-A1D833F61E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2" r:id="rId2"/>
    <p:sldLayoutId id="2147483671" r:id="rId3"/>
    <p:sldLayoutId id="2147483670" r:id="rId4"/>
    <p:sldLayoutId id="2147483669" r:id="rId5"/>
    <p:sldLayoutId id="2147483668" r:id="rId6"/>
    <p:sldLayoutId id="2147483667" r:id="rId7"/>
    <p:sldLayoutId id="2147483666" r:id="rId8"/>
    <p:sldLayoutId id="2147483674" r:id="rId9"/>
    <p:sldLayoutId id="2147483665" r:id="rId10"/>
    <p:sldLayoutId id="2147483664" r:id="rId11"/>
    <p:sldLayoutId id="2147483675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FEB80A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FEB80A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00ADDC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12.xml"/><Relationship Id="rId1" Type="http://schemas.openxmlformats.org/officeDocument/2006/relationships/audio" Target="file:///C:\Documents%20and%20Settings\secretar\&#1052;&#1086;&#1080;%20&#1076;&#1086;&#1082;&#1091;&#1084;&#1077;&#1085;&#1090;&#1099;\&#1052;&#1086;&#1103;%20&#1084;&#1091;&#1079;&#1099;&#1082;&#1072;\&#1094;&#1080;&#1088;&#1082;\&#1084;&#1091;&#1079;&#1099;&#1082;&#1072;%20&#1094;&#1080;&#1088;&#1082;&#1072;\01%20&#1044;&#1086;&#1088;&#1086;&#1078;&#1082;&#1072;%201.wma" TargetMode="Externa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501650" y="1408113"/>
            <a:ext cx="7851648" cy="18288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dirty="0" smtClean="0">
                <a:solidFill>
                  <a:schemeClr val="folHlink"/>
                </a:solidFill>
              </a:rPr>
              <a:t> </a:t>
            </a:r>
            <a:br>
              <a:rPr lang="ru-RU" sz="4000" dirty="0" smtClean="0">
                <a:solidFill>
                  <a:schemeClr val="folHlink"/>
                </a:solidFill>
              </a:rPr>
            </a:br>
            <a:r>
              <a:rPr lang="ru-RU" sz="4000" dirty="0" smtClean="0">
                <a:solidFill>
                  <a:schemeClr val="folHlink"/>
                </a:solidFill>
              </a:rPr>
              <a:t/>
            </a:r>
            <a:br>
              <a:rPr lang="ru-RU" sz="4000" dirty="0" smtClean="0">
                <a:solidFill>
                  <a:schemeClr val="folHlink"/>
                </a:solidFill>
              </a:rPr>
            </a:br>
            <a:r>
              <a:rPr lang="ru-RU" sz="4000" dirty="0" smtClean="0">
                <a:solidFill>
                  <a:schemeClr val="folHlink"/>
                </a:solidFill>
              </a:rPr>
              <a:t/>
            </a:r>
            <a:br>
              <a:rPr lang="ru-RU" sz="4000" dirty="0" smtClean="0">
                <a:solidFill>
                  <a:schemeClr val="folHlink"/>
                </a:solidFill>
              </a:rPr>
            </a:br>
            <a:r>
              <a:rPr lang="ru-RU" sz="4000" dirty="0" smtClean="0">
                <a:solidFill>
                  <a:schemeClr val="folHlink"/>
                </a:solidFill>
              </a:rPr>
              <a:t/>
            </a:r>
            <a:br>
              <a:rPr lang="ru-RU" sz="4000" dirty="0" smtClean="0">
                <a:solidFill>
                  <a:schemeClr val="folHlink"/>
                </a:solidFill>
              </a:rPr>
            </a:br>
            <a:r>
              <a:rPr lang="ru-RU" sz="4000" dirty="0" smtClean="0">
                <a:solidFill>
                  <a:schemeClr val="folHlink"/>
                </a:solidFill>
              </a:rPr>
              <a:t/>
            </a:r>
            <a:br>
              <a:rPr lang="ru-RU" sz="4000" dirty="0" smtClean="0">
                <a:solidFill>
                  <a:schemeClr val="folHlink"/>
                </a:solidFill>
              </a:rPr>
            </a:br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</a:rPr>
              <a:t>семинар-практикум для воспитателей физической культуры</a:t>
            </a:r>
            <a:br>
              <a:rPr lang="ru-RU" sz="40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</a:rPr>
              <a:t>тема: «Обучение детей дошкольного возраста прыжкам через скакалку»                       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200" dirty="0" smtClean="0">
                <a:solidFill>
                  <a:schemeClr val="folHlink"/>
                </a:solidFill>
              </a:rPr>
              <a:t>                                                                     </a:t>
            </a:r>
            <a:br>
              <a:rPr lang="ru-RU" sz="3200" dirty="0" smtClean="0">
                <a:solidFill>
                  <a:schemeClr val="folHlink"/>
                </a:solidFill>
              </a:rPr>
            </a:br>
            <a:endParaRPr lang="ru-RU" sz="3200" dirty="0">
              <a:solidFill>
                <a:schemeClr val="folHlink"/>
              </a:solidFill>
            </a:endParaRPr>
          </a:p>
        </p:txBody>
      </p:sp>
      <p:sp>
        <p:nvSpPr>
          <p:cNvPr id="14338" name="Подзаголовок 6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/>
            <a:endParaRPr lang="ru-RU" smtClean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38" y="3068638"/>
            <a:ext cx="3587750" cy="315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05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>
                <a:solidFill>
                  <a:schemeClr val="bg1"/>
                </a:solidFill>
              </a:rPr>
              <a:t>Техника прыжков через скакалку</a:t>
            </a:r>
          </a:p>
        </p:txBody>
      </p:sp>
      <p:sp>
        <p:nvSpPr>
          <p:cNvPr id="23554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sz="2800" smtClean="0"/>
              <a:t>Прыжки на месте;</a:t>
            </a:r>
          </a:p>
          <a:p>
            <a:pPr>
              <a:lnSpc>
                <a:spcPct val="80000"/>
              </a:lnSpc>
            </a:pPr>
            <a:r>
              <a:rPr lang="ru-RU" sz="2800" smtClean="0"/>
              <a:t>Руки согнуты в локтях</a:t>
            </a:r>
          </a:p>
          <a:p>
            <a:pPr>
              <a:lnSpc>
                <a:spcPct val="80000"/>
              </a:lnSpc>
            </a:pPr>
            <a:r>
              <a:rPr lang="ru-RU" sz="2800" smtClean="0"/>
              <a:t>Туловище выпрямлено и сохраняет правильную осанку</a:t>
            </a:r>
          </a:p>
          <a:p>
            <a:pPr>
              <a:lnSpc>
                <a:spcPct val="80000"/>
              </a:lnSpc>
            </a:pPr>
            <a:r>
              <a:rPr lang="ru-RU" sz="2800" smtClean="0"/>
              <a:t>Дыхание не задерживать</a:t>
            </a:r>
          </a:p>
          <a:p>
            <a:pPr>
              <a:lnSpc>
                <a:spcPct val="80000"/>
              </a:lnSpc>
            </a:pPr>
            <a:r>
              <a:rPr lang="ru-RU" sz="2800" smtClean="0"/>
              <a:t>Приземление мягкое на носки, затем опускание на всю стопу</a:t>
            </a:r>
          </a:p>
          <a:p>
            <a:pPr>
              <a:lnSpc>
                <a:spcPct val="80000"/>
              </a:lnSpc>
            </a:pPr>
            <a:r>
              <a:rPr lang="ru-RU" sz="2800" smtClean="0"/>
              <a:t>Отталкиваться большими пальцами ног</a:t>
            </a:r>
          </a:p>
          <a:p>
            <a:pPr>
              <a:lnSpc>
                <a:spcPct val="80000"/>
              </a:lnSpc>
            </a:pPr>
            <a:r>
              <a:rPr lang="ru-RU" sz="2800" smtClean="0"/>
              <a:t>Подпрыгивать на 10-20 см</a:t>
            </a:r>
          </a:p>
          <a:p>
            <a:pPr>
              <a:lnSpc>
                <a:spcPct val="80000"/>
              </a:lnSpc>
            </a:pPr>
            <a:r>
              <a:rPr lang="ru-RU" sz="2800" smtClean="0"/>
              <a:t>Соблюдать периоды отдыха между прыжками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7" name="Picture 7" descr="IMG_9450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658813" y="228600"/>
            <a:ext cx="7826375" cy="5870575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70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7" name="Picture 5" descr="IMG_9453"/>
          <p:cNvPicPr>
            <a:picLocks noGrp="1" noChangeAspect="1" noChangeArrowheads="1"/>
          </p:cNvPicPr>
          <p:nvPr>
            <p:ph/>
          </p:nvPr>
        </p:nvPicPr>
        <p:blipFill>
          <a:blip r:embed="rId3"/>
          <a:srcRect/>
          <a:stretch>
            <a:fillRect/>
          </a:stretch>
        </p:blipFill>
        <p:spPr>
          <a:xfrm>
            <a:off x="658813" y="228600"/>
            <a:ext cx="7826375" cy="5870575"/>
          </a:xfrm>
        </p:spPr>
      </p:pic>
      <p:pic>
        <p:nvPicPr>
          <p:cNvPr id="5" name="01 Дорожка 1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0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9473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7" name="Picture 7" descr="IMG_9451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658813" y="228600"/>
            <a:ext cx="7826375" cy="5870575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216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31" name="Picture 7" descr="IMG_950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1625" y="2314575"/>
            <a:ext cx="4194175" cy="3144838"/>
          </a:xfrm>
        </p:spPr>
      </p:pic>
      <p:pic>
        <p:nvPicPr>
          <p:cNvPr id="103432" name="Picture 8" descr="IMG_950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48200" y="2624138"/>
            <a:ext cx="4038600" cy="3028950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343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034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>
                <a:solidFill>
                  <a:srgbClr val="CC0000"/>
                </a:solidFill>
              </a:rPr>
              <a:t>Методика обучения прыжкам  через скакалку</a:t>
            </a:r>
          </a:p>
        </p:txBody>
      </p:sp>
      <p:sp>
        <p:nvSpPr>
          <p:cNvPr id="22531" name="Rectangle 3"/>
          <p:cNvSpPr>
            <a:spLocks noGrp="1" noRot="1" noChangeArrowheads="1"/>
          </p:cNvSpPr>
          <p:nvPr>
            <p:ph sz="half" idx="1"/>
          </p:nvPr>
        </p:nvSpPr>
        <p:spPr>
          <a:xfrm>
            <a:off x="457200" y="1920875"/>
            <a:ext cx="4038600" cy="4433888"/>
          </a:xfrm>
        </p:spPr>
        <p:txBody>
          <a:bodyPr>
            <a:normAutofit fontScale="92500" lnSpcReduction="1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b="1"/>
              <a:t>Младший возраст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400"/>
              <a:t>Пробегание под вращающейся скакал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sz="2400"/>
              <a:t>кой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400"/>
              <a:t>Перешагивание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sz="2400"/>
              <a:t>через вибрирующую и приподнятую скакал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sz="2400"/>
              <a:t>ку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400"/>
              <a:t>Вращение скакалкой вперед-назад с попыткой перешагнуть и перепрыгнуть через неё</a:t>
            </a:r>
          </a:p>
        </p:txBody>
      </p:sp>
      <p:sp>
        <p:nvSpPr>
          <p:cNvPr id="28675" name="Rectangle 5"/>
          <p:cNvSpPr>
            <a:spLocks noGrp="1" noRot="1" noChangeArrowheads="1"/>
          </p:cNvSpPr>
          <p:nvPr>
            <p:ph sz="half" idx="2"/>
          </p:nvPr>
        </p:nvSpPr>
        <p:spPr>
          <a:xfrm>
            <a:off x="4648200" y="1920875"/>
            <a:ext cx="4038600" cy="4433888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22534" name="Picture 6" descr="IMG_948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79838" y="1665288"/>
            <a:ext cx="5138737" cy="385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25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>
                <a:solidFill>
                  <a:srgbClr val="E83F0A"/>
                </a:solidFill>
              </a:rPr>
              <a:t>Как правильно подобрать скакалку для детей</a:t>
            </a:r>
          </a:p>
        </p:txBody>
      </p:sp>
      <p:sp>
        <p:nvSpPr>
          <p:cNvPr id="2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01625" y="2420938"/>
            <a:ext cx="8540750" cy="4437062"/>
          </a:xfrm>
        </p:spPr>
        <p:txBody>
          <a:bodyPr/>
          <a:lstStyle/>
          <a:p>
            <a:r>
              <a:rPr lang="ru-RU" sz="2400" smtClean="0"/>
              <a:t>Диаметр 0,8-0,9 см;</a:t>
            </a:r>
          </a:p>
          <a:p>
            <a:r>
              <a:rPr lang="ru-RU" sz="2400" smtClean="0"/>
              <a:t>Длина короткой скакалки – ребенок должен взять её за ручки, наступить в середине стопой; натянутые концы касаются подмышек;</a:t>
            </a:r>
          </a:p>
          <a:p>
            <a:r>
              <a:rPr lang="ru-RU" sz="2400" smtClean="0"/>
              <a:t>Длинная скакалка – 3-4 м.</a:t>
            </a:r>
          </a:p>
          <a:p>
            <a:pPr>
              <a:buFont typeface="Wingdings" pitchFamily="2" charset="2"/>
              <a:buNone/>
            </a:pPr>
            <a:endParaRPr lang="ru-RU" sz="2400" smtClean="0"/>
          </a:p>
        </p:txBody>
      </p:sp>
      <p:pic>
        <p:nvPicPr>
          <p:cNvPr id="15364" name="Picture 4" descr="MC900352344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8848164">
            <a:off x="6804025" y="1196975"/>
            <a:ext cx="1785938" cy="156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 descr="MC900350458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1262063" y="690562"/>
            <a:ext cx="800100" cy="181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88125" y="5084763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~PP1022.WAV">
            <a:hlinkClick r:id="" action="ppaction://media"/>
          </p:cNvPr>
          <p:cNvPicPr>
            <a:picLocks noRot="1" noChangeAspect="1"/>
          </p:cNvPicPr>
          <p:nvPr>
            <a:wavAudioFile r:embed="rId2" name="~PP1022.WAV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8632825" y="63468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536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536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1536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smtClean="0">
                <a:solidFill>
                  <a:schemeClr val="folHlink"/>
                </a:solidFill>
              </a:rPr>
              <a:t>Техника захвата скакалки за ручки</a:t>
            </a:r>
          </a:p>
        </p:txBody>
      </p:sp>
      <p:sp>
        <p:nvSpPr>
          <p:cNvPr id="16386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ru-RU" sz="2400" smtClean="0"/>
              <a:t>Захват осуществляется свободно</a:t>
            </a:r>
          </a:p>
          <a:p>
            <a:r>
              <a:rPr lang="ru-RU" sz="2400" smtClean="0"/>
              <a:t>Развернутыми пальцами </a:t>
            </a:r>
          </a:p>
          <a:p>
            <a:pPr>
              <a:buFont typeface="Wingdings" pitchFamily="2" charset="2"/>
              <a:buNone/>
            </a:pPr>
            <a:r>
              <a:rPr lang="ru-RU" sz="2400" smtClean="0"/>
              <a:t>вперед</a:t>
            </a:r>
          </a:p>
          <a:p>
            <a:r>
              <a:rPr lang="ru-RU" sz="2400" smtClean="0"/>
              <a:t>Ручки скакалки направлены </a:t>
            </a:r>
          </a:p>
          <a:p>
            <a:pPr>
              <a:buFont typeface="Wingdings" pitchFamily="2" charset="2"/>
              <a:buNone/>
            </a:pPr>
            <a:r>
              <a:rPr lang="ru-RU" sz="2400" smtClean="0"/>
              <a:t>вниз</a:t>
            </a:r>
          </a:p>
          <a:p>
            <a:r>
              <a:rPr lang="ru-RU" sz="2400" smtClean="0"/>
              <a:t>Зажаты между большим и</a:t>
            </a:r>
          </a:p>
          <a:p>
            <a:pPr>
              <a:buFont typeface="Wingdings" pitchFamily="2" charset="2"/>
              <a:buNone/>
            </a:pPr>
            <a:r>
              <a:rPr lang="ru-RU" sz="2400" smtClean="0"/>
              <a:t> остальными пальцами</a:t>
            </a:r>
          </a:p>
        </p:txBody>
      </p:sp>
      <p:pic>
        <p:nvPicPr>
          <p:cNvPr id="1638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84888" y="2205038"/>
            <a:ext cx="2857500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59113" y="228600"/>
            <a:ext cx="5753100" cy="1687513"/>
          </a:xfrm>
        </p:spPr>
        <p:txBody>
          <a:bodyPr/>
          <a:lstStyle/>
          <a:p>
            <a:r>
              <a:rPr lang="ru-RU" sz="4000" smtClean="0">
                <a:solidFill>
                  <a:srgbClr val="E83F0A"/>
                </a:solidFill>
              </a:rPr>
              <a:t>Игры и игровые упражнения со скакалкой</a:t>
            </a:r>
          </a:p>
        </p:txBody>
      </p:sp>
      <p:sp>
        <p:nvSpPr>
          <p:cNvPr id="17410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01625" y="2420938"/>
            <a:ext cx="8540750" cy="41767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400" smtClean="0"/>
              <a:t>Игры со скакалкой одно из самых эффективных вспомогательных упражнений;</a:t>
            </a:r>
          </a:p>
          <a:p>
            <a:pPr>
              <a:lnSpc>
                <a:spcPct val="90000"/>
              </a:lnSpc>
            </a:pPr>
            <a:r>
              <a:rPr lang="ru-RU" sz="2400" smtClean="0"/>
              <a:t>Прыжки через скакалку используются для разминки, укрепления мышц ног, улучшения координации и подвижности стоп;</a:t>
            </a:r>
          </a:p>
          <a:p>
            <a:pPr>
              <a:lnSpc>
                <a:spcPct val="90000"/>
              </a:lnSpc>
            </a:pPr>
            <a:r>
              <a:rPr lang="ru-RU" sz="2400" smtClean="0"/>
              <a:t>Прекрасное средство для тренировки ссс, дыхательной системы, развивают общую выносливость и координацию;</a:t>
            </a:r>
          </a:p>
          <a:p>
            <a:pPr>
              <a:lnSpc>
                <a:spcPct val="90000"/>
              </a:lnSpc>
            </a:pPr>
            <a:r>
              <a:rPr lang="ru-RU" sz="2400" smtClean="0"/>
              <a:t>доступны всем, в том числе и детям;</a:t>
            </a:r>
          </a:p>
          <a:p>
            <a:pPr>
              <a:lnSpc>
                <a:spcPct val="90000"/>
              </a:lnSpc>
            </a:pPr>
            <a:r>
              <a:rPr lang="ru-RU" sz="2400" smtClean="0"/>
              <a:t>Используются как в помещении так и на открытом воздухе.</a:t>
            </a:r>
          </a:p>
        </p:txBody>
      </p:sp>
      <p:pic>
        <p:nvPicPr>
          <p:cNvPr id="17411" name="Picture 4" descr="MC900232046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260350"/>
            <a:ext cx="1914525" cy="167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~PP3009.WAV">
            <a:hlinkClick r:id="" action="ppaction://media"/>
          </p:cNvPr>
          <p:cNvPicPr>
            <a:picLocks noRot="1" noChangeAspect="1"/>
          </p:cNvPicPr>
          <p:nvPr>
            <a:wavAudioFile r:embed="rId1" name="~PP3009.WAV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632825" y="63468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audio isNarration="1"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7" name="Rectangle 7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>
                <a:solidFill>
                  <a:srgbClr val="E83F0A"/>
                </a:solidFill>
              </a:rPr>
              <a:t>Техника вращения скакалки</a:t>
            </a:r>
            <a:br>
              <a:rPr lang="ru-RU" sz="4000">
                <a:solidFill>
                  <a:srgbClr val="E83F0A"/>
                </a:solidFill>
              </a:rPr>
            </a:br>
            <a:r>
              <a:rPr lang="ru-RU" sz="2800">
                <a:solidFill>
                  <a:schemeClr val="bg1"/>
                </a:solidFill>
              </a:rPr>
              <a:t>Вращение осуществляется кистями слегка согнутых рук, локти опущены.</a:t>
            </a:r>
            <a:br>
              <a:rPr lang="ru-RU" sz="2800">
                <a:solidFill>
                  <a:schemeClr val="bg1"/>
                </a:solidFill>
              </a:rPr>
            </a:br>
            <a:endParaRPr lang="ru-RU" sz="2800">
              <a:solidFill>
                <a:schemeClr val="bg1"/>
              </a:solidFill>
            </a:endParaRPr>
          </a:p>
        </p:txBody>
      </p:sp>
      <p:pic>
        <p:nvPicPr>
          <p:cNvPr id="46086" name="Picture 6" descr="IMG_9069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49413" y="1935163"/>
            <a:ext cx="5845175" cy="4389437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608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>
                <a:solidFill>
                  <a:schemeClr val="bg1"/>
                </a:solidFill>
              </a:rPr>
              <a:t/>
            </a:r>
            <a:br>
              <a:rPr lang="ru-RU" sz="2800">
                <a:solidFill>
                  <a:schemeClr val="bg1"/>
                </a:solidFill>
              </a:rPr>
            </a:br>
            <a:r>
              <a:rPr lang="ru-RU" sz="2800">
                <a:solidFill>
                  <a:schemeClr val="bg1"/>
                </a:solidFill>
              </a:rPr>
              <a:t>1.Вращение скакалки, сложенной вдвое в правой (левой) руке вперёд или назад;</a:t>
            </a:r>
            <a:br>
              <a:rPr lang="ru-RU" sz="2800">
                <a:solidFill>
                  <a:schemeClr val="bg1"/>
                </a:solidFill>
              </a:rPr>
            </a:br>
            <a:endParaRPr lang="ru-RU" sz="2800">
              <a:solidFill>
                <a:schemeClr val="bg1"/>
              </a:solidFill>
            </a:endParaRPr>
          </a:p>
        </p:txBody>
      </p:sp>
      <p:pic>
        <p:nvPicPr>
          <p:cNvPr id="48134" name="Picture 6" descr="IMG_9079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1625" y="2314575"/>
            <a:ext cx="4194175" cy="3144838"/>
          </a:xfrm>
        </p:spPr>
      </p:pic>
      <p:pic>
        <p:nvPicPr>
          <p:cNvPr id="48136" name="Picture 8" descr="IMG_944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48200" y="2624138"/>
            <a:ext cx="4038600" cy="3028950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81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481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>
                <a:solidFill>
                  <a:schemeClr val="bg1"/>
                </a:solidFill>
              </a:rPr>
              <a:t>2.Тоже в двух руках</a:t>
            </a:r>
          </a:p>
        </p:txBody>
      </p:sp>
      <p:pic>
        <p:nvPicPr>
          <p:cNvPr id="53254" name="Picture 6" descr="IMG_9418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49413" y="1935163"/>
            <a:ext cx="5845175" cy="4389437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325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>
                <a:solidFill>
                  <a:schemeClr val="bg1"/>
                </a:solidFill>
              </a:rPr>
              <a:t>3.Перебрасывание скакалки через себя вперёд-назад</a:t>
            </a:r>
          </a:p>
        </p:txBody>
      </p:sp>
      <p:pic>
        <p:nvPicPr>
          <p:cNvPr id="51206" name="Picture 6" descr="IMG_907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49413" y="1935163"/>
            <a:ext cx="5845175" cy="4389437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120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>
                <a:solidFill>
                  <a:schemeClr val="bg1"/>
                </a:solidFill>
              </a:rPr>
              <a:t>4.Вращение скакалки в парах</a:t>
            </a:r>
          </a:p>
        </p:txBody>
      </p:sp>
      <p:pic>
        <p:nvPicPr>
          <p:cNvPr id="56326" name="Picture 6" descr="IMG_9409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49413" y="1935163"/>
            <a:ext cx="5845175" cy="4389437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63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|7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1.3|1.4|0.9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</TotalTime>
  <Words>214</Words>
  <Application>Microsoft Office PowerPoint</Application>
  <PresentationFormat>Экран (4:3)</PresentationFormat>
  <Paragraphs>40</Paragraphs>
  <Slides>15</Slides>
  <Notes>0</Notes>
  <HiddenSlides>0</HiddenSlides>
  <MMClips>3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3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Constantia</vt:lpstr>
      <vt:lpstr>Arial</vt:lpstr>
      <vt:lpstr>Calibri</vt:lpstr>
      <vt:lpstr>Wingdings 2</vt:lpstr>
      <vt:lpstr>Wingdings</vt:lpstr>
      <vt:lpstr>Поток</vt:lpstr>
      <vt:lpstr>Поток</vt:lpstr>
      <vt:lpstr>Поток</vt:lpstr>
      <vt:lpstr>Слайд 1</vt:lpstr>
      <vt:lpstr>Как правильно подобрать скакалку для детей</vt:lpstr>
      <vt:lpstr>Техника захвата скакалки за ручки</vt:lpstr>
      <vt:lpstr>Игры и игровые упражнения со скакалкой</vt:lpstr>
      <vt:lpstr>Техника вращения скакалки Вращение осуществляется кистями слегка согнутых рук, локти опущены. </vt:lpstr>
      <vt:lpstr> 1.Вращение скакалки, сложенной вдвое в правой (левой) руке вперёд или назад; </vt:lpstr>
      <vt:lpstr>2.Тоже в двух руках</vt:lpstr>
      <vt:lpstr>3.Перебрасывание скакалки через себя вперёд-назад</vt:lpstr>
      <vt:lpstr>4.Вращение скакалки в парах</vt:lpstr>
      <vt:lpstr>Техника прыжков через скакалку</vt:lpstr>
      <vt:lpstr>Слайд 11</vt:lpstr>
      <vt:lpstr>Слайд 12</vt:lpstr>
      <vt:lpstr>Слайд 13</vt:lpstr>
      <vt:lpstr>Слайд 14</vt:lpstr>
      <vt:lpstr>Методика обучения прыжкам  через скакалку</vt:lpstr>
    </vt:vector>
  </TitlesOfParts>
  <Company>Ya Blondinko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Семинар-практикум для воспитателей  физической культуры   тема «Обучение детей дошкольного возраста прыжкам через скакалку»                             Черникова Е.В.                                        Воспитатель                                                       физической культуры                                                 высшей категории</dc:title>
  <dc:creator>лена</dc:creator>
  <cp:lastModifiedBy>Мариночка</cp:lastModifiedBy>
  <cp:revision>3</cp:revision>
  <dcterms:created xsi:type="dcterms:W3CDTF">2012-05-02T16:07:09Z</dcterms:created>
  <dcterms:modified xsi:type="dcterms:W3CDTF">2015-12-20T17:24:03Z</dcterms:modified>
</cp:coreProperties>
</file>