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61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67" r:id="rId16"/>
    <p:sldId id="287" r:id="rId17"/>
    <p:sldId id="288" r:id="rId18"/>
    <p:sldId id="26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E02B3-2F0D-471E-8786-B7E18814F90F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1300A-5DD2-4919-AEEE-2AE7102346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675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5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Click="0" advTm="5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5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 advClick="0" advTm="5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5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Click="0" advTm="5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5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5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25.01.2022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5000">
    <p:wedg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077072"/>
            <a:ext cx="3600400" cy="257788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767228"/>
            <a:ext cx="7787208" cy="2393492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Музей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боевой и трудовой славы</a:t>
            </a:r>
          </a:p>
          <a:p>
            <a:pPr algn="l"/>
            <a:endParaRPr lang="ru-RU" sz="16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Толмачева Татьяна Викторовна,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воспитатель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548680"/>
            <a:ext cx="6639272" cy="2736304"/>
          </a:xfrm>
        </p:spPr>
        <p:txBody>
          <a:bodyPr/>
          <a:lstStyle/>
          <a:p>
            <a:r>
              <a:rPr lang="ru-RU" sz="1800" spc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</a:t>
            </a:r>
            <a:r>
              <a:rPr lang="ru-RU" sz="1800" spc="0" dirty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МБДОУ – детского сада комбинированного вида «Надежда» детский сад №339</a:t>
            </a:r>
            <a:br>
              <a:rPr lang="ru-RU" sz="1800" spc="0" dirty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spc="0" dirty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620098, г. Екатеринбург, ул. Ломоносова, 136, т. 8(343)330-40-52,</a:t>
            </a:r>
            <a:br>
              <a:rPr lang="ru-RU" sz="1400" spc="0" dirty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spc="0" dirty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dou-339@yandex.ru</a:t>
            </a:r>
            <a:r>
              <a:rPr lang="ru-RU" sz="1400" b="1" cap="all" spc="400" dirty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400" b="1" cap="all" spc="400" dirty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6" y="476672"/>
            <a:ext cx="2376264" cy="248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52362"/>
      </p:ext>
    </p:extLst>
  </p:cSld>
  <p:clrMapOvr>
    <a:masterClrMapping/>
  </p:clrMapOvr>
  <p:transition spd="slow" advClick="0" advTm="5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748021" cy="2811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2"/>
                </a:solidFill>
              </a:rPr>
              <a:t>Районный проект «Музей на колесиках»</a:t>
            </a:r>
            <a:endParaRPr lang="ru-RU" sz="3600" dirty="0">
              <a:solidFill>
                <a:schemeClr val="accent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668" y="16288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814758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0645833"/>
      </p:ext>
    </p:extLst>
  </p:cSld>
  <p:clrMapOvr>
    <a:masterClrMapping/>
  </p:clrMapOvr>
  <p:transition spd="slow" advClick="0" advTm="5000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Тематические занятия в музее (встречи, сборы, изучение исторических событий)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</a:rPr>
              <a:t>Формы работы в музее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83" y="2307097"/>
            <a:ext cx="3168352" cy="4224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06896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4052260"/>
      </p:ext>
    </p:extLst>
  </p:cSld>
  <p:clrMapOvr>
    <a:masterClrMapping/>
  </p:clrMapOvr>
  <p:transition spd="slow" advClick="0" advTm="5000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День героев Отечества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Формы работы в музее</a:t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sz="3600" dirty="0" smtClean="0">
                <a:solidFill>
                  <a:srgbClr val="FFC000"/>
                </a:solidFill>
              </a:rPr>
              <a:t>Уроки мужества, акции</a:t>
            </a:r>
            <a:endParaRPr lang="ru-RU" sz="3600" dirty="0">
              <a:solidFill>
                <a:srgbClr val="FFC0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Акция </a:t>
            </a:r>
          </a:p>
          <a:p>
            <a:pPr algn="ctr"/>
            <a:r>
              <a:rPr lang="ru-RU" dirty="0" smtClean="0"/>
              <a:t>«Бессмертный полк»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76872"/>
            <a:ext cx="2952328" cy="190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21088"/>
            <a:ext cx="3528392" cy="2267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2856"/>
            <a:ext cx="3384376" cy="215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348880"/>
            <a:ext cx="1870648" cy="4053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7916319"/>
      </p:ext>
    </p:extLst>
  </p:cSld>
  <p:clrMapOvr>
    <a:masterClrMapping/>
  </p:clrMapOvr>
  <p:transition spd="slow" advClick="0" advTm="5000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Макет «Сапун-гора»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24895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0164"/>
          <a:stretch/>
        </p:blipFill>
        <p:spPr>
          <a:xfrm>
            <a:off x="7164288" y="2132856"/>
            <a:ext cx="1752690" cy="1954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Формы работы в музее</a:t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sz="3100" dirty="0" smtClean="0">
                <a:solidFill>
                  <a:srgbClr val="FFC000"/>
                </a:solidFill>
              </a:rPr>
              <a:t>Конструирование и макетирование</a:t>
            </a:r>
            <a:endParaRPr lang="ru-RU" sz="3100" dirty="0">
              <a:solidFill>
                <a:srgbClr val="FFC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ru-RU" dirty="0" smtClean="0"/>
              <a:t>Конструирование «Взятие Рейхстага»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" b="50119"/>
          <a:stretch/>
        </p:blipFill>
        <p:spPr>
          <a:xfrm>
            <a:off x="4716016" y="3717032"/>
            <a:ext cx="3384376" cy="2385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3497723"/>
      </p:ext>
    </p:extLst>
  </p:cSld>
  <p:clrMapOvr>
    <a:masterClrMapping/>
  </p:clrMapOvr>
  <p:transition spd="slow" advClick="0" advTm="5000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Формы работы в музее</a:t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sz="2700" dirty="0" smtClean="0">
                <a:solidFill>
                  <a:srgbClr val="FFC000"/>
                </a:solidFill>
              </a:rPr>
              <a:t>Встречи с ветеранами и тружениками тыла </a:t>
            </a:r>
            <a:br>
              <a:rPr lang="ru-RU" sz="2700" dirty="0" smtClean="0">
                <a:solidFill>
                  <a:srgbClr val="FFC000"/>
                </a:solidFill>
              </a:rPr>
            </a:br>
            <a:r>
              <a:rPr lang="ru-RU" sz="2700" dirty="0" smtClean="0">
                <a:solidFill>
                  <a:srgbClr val="FFC000"/>
                </a:solidFill>
              </a:rPr>
              <a:t>заводи имени М. Калинина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95506"/>
            <a:ext cx="5188146" cy="3304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4989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998" y="4005064"/>
            <a:ext cx="421322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856052"/>
      </p:ext>
    </p:extLst>
  </p:cSld>
  <p:clrMapOvr>
    <a:masterClrMapping/>
  </p:clrMapOvr>
  <p:transition spd="slow" advClick="0" advTm="5000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C000"/>
                </a:solidFill>
              </a:rPr>
              <a:t>Формы работы в музее</a:t>
            </a:r>
            <a:br>
              <a:rPr lang="ru-RU" sz="3600" dirty="0" smtClean="0">
                <a:solidFill>
                  <a:srgbClr val="FFC000"/>
                </a:solidFill>
              </a:rPr>
            </a:br>
            <a:r>
              <a:rPr lang="ru-RU" sz="2800" dirty="0" smtClean="0">
                <a:solidFill>
                  <a:srgbClr val="FFC000"/>
                </a:solidFill>
              </a:rPr>
              <a:t>Мастер-класс «Фронтовые письма – треугольники»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40768"/>
            <a:ext cx="3411166" cy="2558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4059238" cy="2710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933056"/>
            <a:ext cx="3505818" cy="2629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93096"/>
            <a:ext cx="4286191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43293"/>
      </p:ext>
    </p:extLst>
  </p:cSld>
  <p:clrMapOvr>
    <a:masterClrMapping/>
  </p:clrMapOvr>
  <p:transition spd="slow" advClick="0" advTm="5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Clr>
                <a:srgbClr val="F3A447"/>
              </a:buClr>
              <a:buNone/>
            </a:pPr>
            <a:endParaRPr lang="ru-RU" dirty="0">
              <a:solidFill>
                <a:prstClr val="white"/>
              </a:solidFill>
            </a:endParaRPr>
          </a:p>
          <a:p>
            <a:pPr marL="0" lvl="0" indent="0">
              <a:buClr>
                <a:srgbClr val="F3A447"/>
              </a:buClr>
              <a:buNone/>
            </a:pPr>
            <a:r>
              <a:rPr lang="ru-RU" dirty="0">
                <a:solidFill>
                  <a:schemeClr val="tx2"/>
                </a:solidFill>
              </a:rPr>
              <a:t>Посмотреть или скачать файл «Нравственно-патриотическое </a:t>
            </a:r>
            <a:r>
              <a:rPr lang="ru-RU" dirty="0" err="1">
                <a:solidFill>
                  <a:schemeClr val="tx2"/>
                </a:solidFill>
              </a:rPr>
              <a:t>воспитание.rar</a:t>
            </a:r>
            <a:r>
              <a:rPr lang="ru-RU" dirty="0">
                <a:solidFill>
                  <a:schemeClr val="tx2"/>
                </a:solidFill>
              </a:rPr>
              <a:t>» - </a:t>
            </a:r>
            <a:endParaRPr lang="ru-RU" dirty="0" smtClean="0">
              <a:solidFill>
                <a:schemeClr val="tx2"/>
              </a:solidFill>
            </a:endParaRPr>
          </a:p>
          <a:p>
            <a:pPr marL="0" lvl="0" indent="0">
              <a:buClr>
                <a:srgbClr val="F3A447"/>
              </a:buClr>
              <a:buNone/>
            </a:pPr>
            <a:r>
              <a:rPr lang="ru-RU" dirty="0" smtClean="0">
                <a:solidFill>
                  <a:schemeClr val="tx2"/>
                </a:solidFill>
              </a:rPr>
              <a:t>https</a:t>
            </a:r>
            <a:r>
              <a:rPr lang="ru-RU" dirty="0">
                <a:solidFill>
                  <a:schemeClr val="tx2"/>
                </a:solidFill>
              </a:rPr>
              <a:t>://disk.yandex.ru/d/KRBVAmJeFnqyCw</a:t>
            </a:r>
            <a:endParaRPr lang="ru-RU" dirty="0">
              <a:solidFill>
                <a:schemeClr val="tx2"/>
              </a:solidFill>
            </a:endParaRPr>
          </a:p>
          <a:p>
            <a:pPr marL="0" lvl="0" indent="0">
              <a:buClr>
                <a:srgbClr val="F3A447"/>
              </a:buClr>
              <a:buNone/>
            </a:pPr>
            <a:endParaRPr lang="ru-RU" dirty="0">
              <a:solidFill>
                <a:prstClr val="white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Методическая копилка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501008"/>
            <a:ext cx="2317229" cy="231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14847"/>
      </p:ext>
    </p:extLst>
  </p:cSld>
  <p:clrMapOvr>
    <a:masterClrMapping/>
  </p:clrMapOvr>
  <p:transition spd="slow" advClick="0" advTm="5000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Плюсы и </a:t>
            </a:r>
            <a:r>
              <a:rPr lang="ru-RU" dirty="0" smtClean="0">
                <a:solidFill>
                  <a:srgbClr val="FFC000"/>
                </a:solidFill>
              </a:rPr>
              <a:t>минусы 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ru-RU" dirty="0" smtClean="0">
                <a:solidFill>
                  <a:srgbClr val="FFC000"/>
                </a:solidFill>
              </a:rPr>
              <a:t>(работа на доске </a:t>
            </a:r>
            <a:r>
              <a:rPr lang="en-US" dirty="0" err="1" smtClean="0">
                <a:solidFill>
                  <a:srgbClr val="FFC000"/>
                </a:solidFill>
              </a:rPr>
              <a:t>Padlet</a:t>
            </a:r>
            <a:r>
              <a:rPr lang="en-US" dirty="0" smtClean="0">
                <a:solidFill>
                  <a:srgbClr val="FFC000"/>
                </a:solidFill>
              </a:rPr>
              <a:t>)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3933056"/>
            <a:ext cx="6707088" cy="2162944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https</a:t>
            </a:r>
            <a:r>
              <a:rPr lang="en-US" dirty="0"/>
              <a:t>://padlet.com/dou339/bcsp5sw25pgxsa5z</a:t>
            </a:r>
          </a:p>
          <a:p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72816"/>
            <a:ext cx="3380184" cy="3380184"/>
          </a:xfrm>
        </p:spPr>
      </p:pic>
    </p:spTree>
    <p:extLst>
      <p:ext uri="{BB962C8B-B14F-4D97-AF65-F5344CB8AC3E}">
        <p14:creationId xmlns:p14="http://schemas.microsoft.com/office/powerpoint/2010/main" val="2222825873"/>
      </p:ext>
    </p:extLst>
  </p:cSld>
  <p:clrMapOvr>
    <a:masterClrMapping/>
  </p:clrMapOvr>
  <p:transition spd="slow" advClick="0" advTm="5000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4294967295"/>
          </p:nvPr>
        </p:nvSpPr>
        <p:spPr>
          <a:xfrm>
            <a:off x="467544" y="908720"/>
            <a:ext cx="5112568" cy="52920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/>
              <a:t> </a:t>
            </a:r>
            <a:r>
              <a:rPr lang="ru-RU" smtClean="0"/>
              <a:t>Гремит </a:t>
            </a:r>
            <a:r>
              <a:rPr lang="ru-RU" dirty="0"/>
              <a:t>салют в честь русской славы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Фонтаном </a:t>
            </a:r>
            <a:r>
              <a:rPr lang="ru-RU" dirty="0"/>
              <a:t>рвущихся огней. </a:t>
            </a:r>
          </a:p>
          <a:p>
            <a:pPr marL="0" indent="0">
              <a:buNone/>
            </a:pPr>
            <a:r>
              <a:rPr lang="ru-RU" dirty="0"/>
              <a:t>Ликуй, народ! Ликуй, Держава! Встречай, Россия, сыновей</a:t>
            </a:r>
            <a:r>
              <a:rPr lang="ru-RU" dirty="0" smtClean="0"/>
              <a:t>!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Встречай защитников, что в схватке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Тебя </a:t>
            </a:r>
            <a:r>
              <a:rPr lang="ru-RU" dirty="0"/>
              <a:t>от рабства сберегли. </a:t>
            </a:r>
          </a:p>
          <a:p>
            <a:pPr marL="0" indent="0">
              <a:buNone/>
            </a:pPr>
            <a:r>
              <a:rPr lang="ru-RU" dirty="0"/>
              <a:t>За их высокий труд солдатский </a:t>
            </a:r>
          </a:p>
          <a:p>
            <a:pPr marL="0" indent="0">
              <a:buNone/>
            </a:pPr>
            <a:r>
              <a:rPr lang="ru-RU" dirty="0"/>
              <a:t>Ты </a:t>
            </a:r>
            <a:r>
              <a:rPr lang="ru-RU" dirty="0" smtClean="0"/>
              <a:t>поклонись </a:t>
            </a:r>
            <a:r>
              <a:rPr lang="ru-RU" dirty="0"/>
              <a:t>им до земли. </a:t>
            </a:r>
            <a:endParaRPr lang="ru-RU" dirty="0" smtClean="0"/>
          </a:p>
          <a:p>
            <a:pPr marL="0" indent="0">
              <a:buNone/>
            </a:pPr>
            <a:r>
              <a:rPr lang="ru-RU" i="1" dirty="0"/>
              <a:t>К. Мамонтов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620688"/>
            <a:ext cx="2133333" cy="5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12460"/>
      </p:ext>
    </p:extLst>
  </p:cSld>
  <p:clrMapOvr>
    <a:masterClrMapping/>
  </p:clrMapOvr>
  <p:transition spd="slow" advClick="0" advTm="5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C000"/>
                </a:solidFill>
              </a:rPr>
              <a:t>Рабочая программа </a:t>
            </a:r>
            <a:br>
              <a:rPr lang="ru-RU" sz="2800" dirty="0" smtClean="0">
                <a:solidFill>
                  <a:srgbClr val="FFC000"/>
                </a:solidFill>
              </a:rPr>
            </a:br>
            <a:r>
              <a:rPr lang="ru-RU" sz="2800" dirty="0" smtClean="0">
                <a:solidFill>
                  <a:srgbClr val="FFC000"/>
                </a:solidFill>
              </a:rPr>
              <a:t>«Музей боевой и трудовой славы»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4" y="260648"/>
            <a:ext cx="1191770" cy="1524003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546848" cy="4929336"/>
          </a:xfrm>
        </p:spPr>
        <p:txBody>
          <a:bodyPr>
            <a:no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Музей Боевой и трудовой славы </a:t>
            </a:r>
            <a:r>
              <a:rPr lang="ru-RU" sz="1400" dirty="0">
                <a:solidFill>
                  <a:schemeClr val="bg1"/>
                </a:solidFill>
              </a:rPr>
              <a:t>филиала Муниципального бюджетного дошкольного образовательного учреждения – детского сада комбинированного вида «Надежда» детского сада №339 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является тематическим систематизированным собранием  экспонатов участников Великой Отечественной </a:t>
            </a:r>
            <a:r>
              <a:rPr lang="ru-RU" sz="1400" dirty="0" smtClean="0">
                <a:solidFill>
                  <a:schemeClr val="bg1"/>
                </a:solidFill>
              </a:rPr>
              <a:t>войны, </a:t>
            </a:r>
            <a:r>
              <a:rPr lang="ru-RU" sz="1400" dirty="0">
                <a:solidFill>
                  <a:schemeClr val="bg1"/>
                </a:solidFill>
              </a:rPr>
              <a:t>историей  ОАО «Машиностроительного завода имени М.И. Калинина», который является основателем МБДОУ № 339.</a:t>
            </a:r>
          </a:p>
          <a:p>
            <a:r>
              <a:rPr lang="ru-RU" sz="1400" dirty="0">
                <a:solidFill>
                  <a:schemeClr val="bg1"/>
                </a:solidFill>
              </a:rPr>
              <a:t> В основе поисковой и собирательной деятельности музея лежит нравственно-патриотическое воспитание. Тематика музея тесно связана с историей ВОВ, историей  ОАО «Машиностроительного завода имени М.И. Калинина», детского сада № </a:t>
            </a:r>
            <a:r>
              <a:rPr lang="ru-RU" sz="1400" dirty="0" smtClean="0">
                <a:solidFill>
                  <a:schemeClr val="bg1"/>
                </a:solidFill>
              </a:rPr>
              <a:t>339.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 Музей создан под руководством педагогов, сотрудников и при участии родителей вос­питанников, посещающих МБДОУ №339.</a:t>
            </a:r>
          </a:p>
          <a:p>
            <a:r>
              <a:rPr lang="ru-RU" sz="1400" dirty="0">
                <a:solidFill>
                  <a:schemeClr val="bg1"/>
                </a:solidFill>
              </a:rPr>
              <a:t>Куратором является Молодцов Владимир Ильич, председатель Совета </a:t>
            </a:r>
            <a:r>
              <a:rPr lang="ru-RU" sz="1400" dirty="0" smtClean="0">
                <a:solidFill>
                  <a:schemeClr val="bg1"/>
                </a:solidFill>
              </a:rPr>
              <a:t>ветеранов Орджоникидзевского района.</a:t>
            </a:r>
            <a:endParaRPr lang="ru-RU" sz="1400" dirty="0">
              <a:solidFill>
                <a:schemeClr val="bg1"/>
              </a:solidFill>
            </a:endParaRPr>
          </a:p>
          <a:p>
            <a:endParaRPr lang="ru-RU" sz="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87306"/>
            <a:ext cx="4059238" cy="3045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71560982"/>
      </p:ext>
    </p:extLst>
  </p:cSld>
  <p:clrMapOvr>
    <a:masterClrMapping/>
  </p:clrMapOvr>
  <p:transition spd="slow" advClick="0" advTm="5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Цель и задачи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sz="2800" b="1" dirty="0">
                <a:solidFill>
                  <a:schemeClr val="bg1"/>
                </a:solidFill>
              </a:rPr>
              <a:t>Целью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данной программы </a:t>
            </a:r>
            <a:r>
              <a:rPr lang="ru-RU" sz="2800" dirty="0">
                <a:solidFill>
                  <a:schemeClr val="bg1"/>
                </a:solidFill>
              </a:rPr>
              <a:t>является создание условий для </a:t>
            </a:r>
            <a:r>
              <a:rPr lang="ru-RU" sz="2800" dirty="0" smtClean="0">
                <a:solidFill>
                  <a:schemeClr val="bg1"/>
                </a:solidFill>
              </a:rPr>
              <a:t>развития </a:t>
            </a:r>
            <a:r>
              <a:rPr lang="ru-RU" sz="2800" dirty="0">
                <a:solidFill>
                  <a:schemeClr val="bg1"/>
                </a:solidFill>
              </a:rPr>
              <a:t>музейного движения в образовательном пространстве.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Целью создания и </a:t>
            </a:r>
            <a:r>
              <a:rPr lang="ru-RU" sz="2800" b="1" dirty="0" smtClean="0">
                <a:solidFill>
                  <a:schemeClr val="bg1"/>
                </a:solidFill>
              </a:rPr>
              <a:t>деятельности </a:t>
            </a:r>
            <a:r>
              <a:rPr lang="ru-RU" sz="2800" b="1" dirty="0">
                <a:solidFill>
                  <a:schemeClr val="bg1"/>
                </a:solidFill>
              </a:rPr>
              <a:t>музея </a:t>
            </a:r>
            <a:r>
              <a:rPr lang="ru-RU" sz="2800" dirty="0" smtClean="0">
                <a:solidFill>
                  <a:schemeClr val="bg1"/>
                </a:solidFill>
              </a:rPr>
              <a:t>является </a:t>
            </a:r>
            <a:r>
              <a:rPr lang="ru-RU" sz="2800" dirty="0">
                <a:solidFill>
                  <a:schemeClr val="bg1"/>
                </a:solidFill>
              </a:rPr>
              <a:t>содействие развитию навыков исследовательской работы  </a:t>
            </a:r>
            <a:r>
              <a:rPr lang="ru-RU" sz="2800" dirty="0" smtClean="0">
                <a:solidFill>
                  <a:schemeClr val="bg1"/>
                </a:solidFill>
              </a:rPr>
              <a:t>дошкольников, </a:t>
            </a:r>
            <a:r>
              <a:rPr lang="ru-RU" sz="2800" dirty="0">
                <a:solidFill>
                  <a:schemeClr val="bg1"/>
                </a:solidFill>
              </a:rPr>
              <a:t>поддержке творческих способностей детей, формированию интереса к отечественной культуре и уважительного отношения к нравственным ценностям прошлых поколений. Музей должен стать не просто </a:t>
            </a:r>
            <a:r>
              <a:rPr lang="ru-RU" sz="2800" dirty="0" smtClean="0">
                <a:solidFill>
                  <a:schemeClr val="bg1"/>
                </a:solidFill>
              </a:rPr>
              <a:t>особой комнатой, </a:t>
            </a:r>
            <a:r>
              <a:rPr lang="ru-RU" sz="2800" dirty="0">
                <a:solidFill>
                  <a:schemeClr val="bg1"/>
                </a:solidFill>
              </a:rPr>
              <a:t>но одним из воспитательных центров открытого образовательного пространства.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1100" b="1" dirty="0">
                <a:solidFill>
                  <a:schemeClr val="bg1"/>
                </a:solidFill>
              </a:rPr>
              <a:t>Задачи:</a:t>
            </a:r>
          </a:p>
          <a:p>
            <a:r>
              <a:rPr lang="ru-RU" sz="1100" dirty="0">
                <a:solidFill>
                  <a:schemeClr val="bg1"/>
                </a:solidFill>
              </a:rPr>
              <a:t>•	Обогатить </a:t>
            </a:r>
            <a:r>
              <a:rPr lang="ru-RU" sz="1100" dirty="0" smtClean="0">
                <a:solidFill>
                  <a:schemeClr val="bg1"/>
                </a:solidFill>
              </a:rPr>
              <a:t>развивающую предметно-пространственную </a:t>
            </a:r>
            <a:r>
              <a:rPr lang="ru-RU" sz="1100" dirty="0">
                <a:solidFill>
                  <a:schemeClr val="bg1"/>
                </a:solidFill>
              </a:rPr>
              <a:t>развивающую среду детского сада;</a:t>
            </a:r>
          </a:p>
          <a:p>
            <a:r>
              <a:rPr lang="ru-RU" sz="1100" dirty="0">
                <a:solidFill>
                  <a:schemeClr val="bg1"/>
                </a:solidFill>
              </a:rPr>
              <a:t>•	Сформировать у дошкольников представления о музее;</a:t>
            </a:r>
          </a:p>
          <a:p>
            <a:r>
              <a:rPr lang="ru-RU" sz="1100" dirty="0">
                <a:solidFill>
                  <a:schemeClr val="bg1"/>
                </a:solidFill>
              </a:rPr>
              <a:t>•	Расширить кругозор дошкольников при помощи экспонатов </a:t>
            </a:r>
            <a:r>
              <a:rPr lang="ru-RU" sz="1100" dirty="0" smtClean="0">
                <a:solidFill>
                  <a:schemeClr val="bg1"/>
                </a:solidFill>
              </a:rPr>
              <a:t>Музея боевой и трудовой славы;</a:t>
            </a:r>
            <a:endParaRPr lang="ru-RU" sz="1100" dirty="0">
              <a:solidFill>
                <a:schemeClr val="bg1"/>
              </a:solidFill>
            </a:endParaRPr>
          </a:p>
          <a:p>
            <a:r>
              <a:rPr lang="ru-RU" sz="1100" dirty="0">
                <a:solidFill>
                  <a:schemeClr val="bg1"/>
                </a:solidFill>
              </a:rPr>
              <a:t>•	Сформировать и укрепить знания детей об историческом прошлом своей родины, родного края, родного </a:t>
            </a:r>
            <a:r>
              <a:rPr lang="ru-RU" sz="1100" dirty="0" smtClean="0">
                <a:solidFill>
                  <a:schemeClr val="bg1"/>
                </a:solidFill>
              </a:rPr>
              <a:t>города </a:t>
            </a:r>
            <a:r>
              <a:rPr lang="ru-RU" sz="1100" dirty="0">
                <a:solidFill>
                  <a:schemeClr val="bg1"/>
                </a:solidFill>
              </a:rPr>
              <a:t>и детского сада;</a:t>
            </a:r>
          </a:p>
          <a:p>
            <a:r>
              <a:rPr lang="ru-RU" sz="1100" dirty="0">
                <a:solidFill>
                  <a:schemeClr val="bg1"/>
                </a:solidFill>
              </a:rPr>
              <a:t>•	Обогатить словарный запас детей в соответствии с возрастными характеристиками, новыми понятиями и историческими </a:t>
            </a:r>
            <a:r>
              <a:rPr lang="ru-RU" sz="1100" dirty="0" smtClean="0">
                <a:solidFill>
                  <a:schemeClr val="bg1"/>
                </a:solidFill>
              </a:rPr>
              <a:t>данными;</a:t>
            </a:r>
            <a:endParaRPr lang="ru-RU" sz="1100" dirty="0">
              <a:solidFill>
                <a:schemeClr val="bg1"/>
              </a:solidFill>
            </a:endParaRPr>
          </a:p>
          <a:p>
            <a:r>
              <a:rPr lang="ru-RU" sz="1100" dirty="0">
                <a:solidFill>
                  <a:schemeClr val="bg1"/>
                </a:solidFill>
              </a:rPr>
              <a:t>•	Пропагандировать работу </a:t>
            </a:r>
            <a:r>
              <a:rPr lang="ru-RU" sz="1100" dirty="0" smtClean="0">
                <a:solidFill>
                  <a:schemeClr val="bg1"/>
                </a:solidFill>
              </a:rPr>
              <a:t>музея </a:t>
            </a:r>
            <a:r>
              <a:rPr lang="ru-RU" sz="1100" dirty="0">
                <a:solidFill>
                  <a:schemeClr val="bg1"/>
                </a:solidFill>
              </a:rPr>
              <a:t>среди родителей воспитанников через совместную с детьми поисковую </a:t>
            </a:r>
            <a:r>
              <a:rPr lang="ru-RU" sz="1100" dirty="0" smtClean="0">
                <a:solidFill>
                  <a:schemeClr val="bg1"/>
                </a:solidFill>
              </a:rPr>
              <a:t>деятельность;</a:t>
            </a:r>
            <a:endParaRPr lang="ru-RU" sz="1100" dirty="0">
              <a:solidFill>
                <a:schemeClr val="bg1"/>
              </a:solidFill>
            </a:endParaRPr>
          </a:p>
          <a:p>
            <a:r>
              <a:rPr lang="ru-RU" sz="1100" dirty="0">
                <a:solidFill>
                  <a:schemeClr val="bg1"/>
                </a:solidFill>
              </a:rPr>
              <a:t>•	Осуществить комплексный подход к нравственно – патриотическому воспитанию дошкольников;</a:t>
            </a:r>
          </a:p>
          <a:p>
            <a:r>
              <a:rPr lang="ru-RU" sz="1100" dirty="0">
                <a:solidFill>
                  <a:schemeClr val="bg1"/>
                </a:solidFill>
              </a:rPr>
              <a:t>•	Воспитывать у детей интерес, уважение к истории, культуре, языку русского народа;</a:t>
            </a:r>
          </a:p>
          <a:p>
            <a:r>
              <a:rPr lang="ru-RU" sz="1100" dirty="0">
                <a:solidFill>
                  <a:schemeClr val="bg1"/>
                </a:solidFill>
              </a:rPr>
              <a:t>•	Способствовать активному вовлечению родителей в совместную деятельность с ребенком в условиях семьи и детского сада.</a:t>
            </a:r>
          </a:p>
          <a:p>
            <a:endParaRPr lang="ru-RU" sz="11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22" y="4869159"/>
            <a:ext cx="2520279" cy="1890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1031642"/>
      </p:ext>
    </p:extLst>
  </p:cSld>
  <p:clrMapOvr>
    <a:masterClrMapping/>
  </p:clrMapOvr>
  <p:transition spd="slow" advClick="0" advTm="5000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  </a:t>
            </a:r>
            <a:r>
              <a:rPr lang="ru-RU" dirty="0">
                <a:solidFill>
                  <a:schemeClr val="bg1"/>
                </a:solidFill>
              </a:rPr>
              <a:t>Учредителем музея является  </a:t>
            </a:r>
            <a:r>
              <a:rPr lang="ru-RU" dirty="0" smtClean="0">
                <a:solidFill>
                  <a:schemeClr val="bg1"/>
                </a:solidFill>
              </a:rPr>
              <a:t>детский сад № 339. </a:t>
            </a:r>
            <a:r>
              <a:rPr lang="ru-RU" dirty="0">
                <a:solidFill>
                  <a:schemeClr val="bg1"/>
                </a:solidFill>
              </a:rPr>
              <a:t>Учредительным документом музея является распоряжение о его </a:t>
            </a:r>
            <a:r>
              <a:rPr lang="ru-RU" dirty="0" smtClean="0">
                <a:solidFill>
                  <a:schemeClr val="bg1"/>
                </a:solidFill>
              </a:rPr>
              <a:t>организации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smtClean="0">
                <a:solidFill>
                  <a:schemeClr val="bg1"/>
                </a:solidFill>
              </a:rPr>
              <a:t>издаваемое заведующим.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Деятельность </a:t>
            </a:r>
            <a:r>
              <a:rPr lang="ru-RU" dirty="0">
                <a:solidFill>
                  <a:schemeClr val="bg1"/>
                </a:solidFill>
              </a:rPr>
              <a:t>музея регламентируется </a:t>
            </a:r>
            <a:r>
              <a:rPr lang="ru-RU" dirty="0" smtClean="0">
                <a:solidFill>
                  <a:schemeClr val="bg1"/>
                </a:solidFill>
              </a:rPr>
              <a:t>Положением о Музее боевой и трудовой славы..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Общее </a:t>
            </a:r>
            <a:r>
              <a:rPr lang="ru-RU" dirty="0">
                <a:solidFill>
                  <a:schemeClr val="bg1"/>
                </a:solidFill>
              </a:rPr>
              <a:t>руководство деятельностью музея осуществляет заведующий МБДОУ №</a:t>
            </a:r>
            <a:r>
              <a:rPr lang="ru-RU" dirty="0" smtClean="0">
                <a:solidFill>
                  <a:schemeClr val="bg1"/>
                </a:solidFill>
              </a:rPr>
              <a:t>339 Курапова Татьяна Владимировна.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Непосредственное </a:t>
            </a:r>
            <a:r>
              <a:rPr lang="ru-RU" dirty="0">
                <a:solidFill>
                  <a:schemeClr val="bg1"/>
                </a:solidFill>
              </a:rPr>
              <a:t>руководство практической деятельностью музея </a:t>
            </a:r>
            <a:r>
              <a:rPr lang="ru-RU" dirty="0" smtClean="0">
                <a:solidFill>
                  <a:schemeClr val="bg1"/>
                </a:solidFill>
              </a:rPr>
              <a:t>осуществляет </a:t>
            </a:r>
            <a:r>
              <a:rPr lang="ru-RU" dirty="0">
                <a:solidFill>
                  <a:schemeClr val="bg1"/>
                </a:solidFill>
              </a:rPr>
              <a:t>педагог-руководитель, назначенный распоряжением по детскому </a:t>
            </a:r>
            <a:r>
              <a:rPr lang="ru-RU" dirty="0" smtClean="0">
                <a:solidFill>
                  <a:schemeClr val="bg1"/>
                </a:solidFill>
              </a:rPr>
              <a:t>саду – Толмачева Татьяна Викторовна.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Текущую </a:t>
            </a:r>
            <a:r>
              <a:rPr lang="ru-RU" dirty="0">
                <a:solidFill>
                  <a:schemeClr val="bg1"/>
                </a:solidFill>
              </a:rPr>
              <a:t>работу музея осуществляет актив музея.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Актив </a:t>
            </a:r>
            <a:r>
              <a:rPr lang="ru-RU" dirty="0">
                <a:solidFill>
                  <a:schemeClr val="bg1"/>
                </a:solidFill>
              </a:rPr>
              <a:t>музея разрабатывает план работы, организует встречи </a:t>
            </a:r>
            <a:r>
              <a:rPr lang="ru-RU" dirty="0" smtClean="0">
                <a:solidFill>
                  <a:schemeClr val="bg1"/>
                </a:solidFill>
              </a:rPr>
              <a:t>воспитанников </a:t>
            </a:r>
            <a:r>
              <a:rPr lang="ru-RU" dirty="0">
                <a:solidFill>
                  <a:schemeClr val="bg1"/>
                </a:solidFill>
              </a:rPr>
              <a:t>с интересными людьми (по профилю музея), осуществляет подготовку и </a:t>
            </a:r>
            <a:r>
              <a:rPr lang="ru-RU" dirty="0" smtClean="0">
                <a:solidFill>
                  <a:schemeClr val="bg1"/>
                </a:solidFill>
              </a:rPr>
              <a:t>проведение </a:t>
            </a:r>
            <a:r>
              <a:rPr lang="ru-RU" dirty="0">
                <a:solidFill>
                  <a:schemeClr val="bg1"/>
                </a:solidFill>
              </a:rPr>
              <a:t>экскурсий, лекториев, музейных занятий и т. д.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целях лучшей организации музея в МБДОУ №339 </a:t>
            </a:r>
            <a:r>
              <a:rPr lang="ru-RU" dirty="0" smtClean="0">
                <a:solidFill>
                  <a:schemeClr val="bg1"/>
                </a:solidFill>
              </a:rPr>
              <a:t> создаются </a:t>
            </a:r>
            <a:r>
              <a:rPr lang="ru-RU" dirty="0">
                <a:solidFill>
                  <a:schemeClr val="bg1"/>
                </a:solidFill>
              </a:rPr>
              <a:t>творческие группы, детские объединения, фольклорные кружки.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Работа музея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29394"/>
      </p:ext>
    </p:extLst>
  </p:cSld>
  <p:clrMapOvr>
    <a:masterClrMapping/>
  </p:clrMapOvr>
  <p:transition spd="slow" advClick="0" advTm="5000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М</a:t>
            </a:r>
            <a:r>
              <a:rPr lang="ru-RU" dirty="0" smtClean="0">
                <a:solidFill>
                  <a:schemeClr val="bg1"/>
                </a:solidFill>
              </a:rPr>
              <a:t>узей </a:t>
            </a:r>
            <a:r>
              <a:rPr lang="ru-RU" dirty="0">
                <a:solidFill>
                  <a:schemeClr val="bg1"/>
                </a:solidFill>
              </a:rPr>
              <a:t>обладает практически неограниченным потенциалом воспитательного воздействия на умы и души детей 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>
                <a:solidFill>
                  <a:schemeClr val="bg1"/>
                </a:solidFill>
              </a:rPr>
              <a:t>Подвиг защитников страны, жителей нашего города остаются навсегда на страницах истории нашего края, без прошлого нельзя воспитать патриотизм и любовь к своему Отечеству.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Музей </a:t>
            </a:r>
            <a:r>
              <a:rPr lang="ru-RU" dirty="0">
                <a:solidFill>
                  <a:schemeClr val="bg1"/>
                </a:solidFill>
              </a:rPr>
              <a:t>даёт возможность детям попробовать свои силы в разных видах </a:t>
            </a:r>
            <a:r>
              <a:rPr lang="ru-RU" dirty="0" smtClean="0">
                <a:solidFill>
                  <a:schemeClr val="bg1"/>
                </a:solidFill>
              </a:rPr>
              <a:t> деятельности: участие в </a:t>
            </a:r>
            <a:r>
              <a:rPr lang="ru-RU" dirty="0">
                <a:solidFill>
                  <a:schemeClr val="bg1"/>
                </a:solidFill>
              </a:rPr>
              <a:t>акциях, исследовательской и общественной деятельности.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В процессе работы в музее дети познают важность коллективной деятельности, учатся дискутировать, руководить своим участком работы, отвечать за свои поступки. Работа в музее позволяет репетировать социальные роли: у ребенка появляется возможность выступать и в роли лидера, и в роли исполнителя.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Возможно дети, занимающиеся </a:t>
            </a:r>
            <a:r>
              <a:rPr lang="ru-RU" dirty="0">
                <a:solidFill>
                  <a:schemeClr val="bg1"/>
                </a:solidFill>
              </a:rPr>
              <a:t>военно-историческими изысканиями, </a:t>
            </a:r>
            <a:r>
              <a:rPr lang="ru-RU" dirty="0" smtClean="0">
                <a:solidFill>
                  <a:schemeClr val="bg1"/>
                </a:solidFill>
              </a:rPr>
              <a:t>станут </a:t>
            </a:r>
            <a:r>
              <a:rPr lang="ru-RU" dirty="0">
                <a:solidFill>
                  <a:schemeClr val="bg1"/>
                </a:solidFill>
              </a:rPr>
              <a:t>профессиональными военными, работниками правоохранительных органов и т.п.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Социальные функции музея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879331"/>
      </p:ext>
    </p:extLst>
  </p:cSld>
  <p:clrMapOvr>
    <a:masterClrMapping/>
  </p:clrMapOvr>
  <p:transition spd="slow" advClick="0" advTm="5000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975" y="404664"/>
            <a:ext cx="2499491" cy="3332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36912"/>
            <a:ext cx="3347640" cy="251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Экспонаты, посвященные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Великой отечественной войне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(ордена и медали, письма, памятные фотографии)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Экспозиция музея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49080"/>
            <a:ext cx="3427784" cy="2570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697760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3515500"/>
      </p:ext>
    </p:extLst>
  </p:cSld>
  <p:clrMapOvr>
    <a:masterClrMapping/>
  </p:clrMapOvr>
  <p:transition spd="slow" advClick="0" advTm="5000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0"/>
          <a:stretch/>
        </p:blipFill>
        <p:spPr bwMode="auto">
          <a:xfrm>
            <a:off x="5685200" y="404664"/>
            <a:ext cx="3211224" cy="3279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Экспонаты, посвященные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деятельности машиностроительного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 завода им. М. Калинина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Экспозиция музея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3356992"/>
            <a:ext cx="4303713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46" y="3573016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1961812"/>
      </p:ext>
    </p:extLst>
  </p:cSld>
  <p:clrMapOvr>
    <a:masterClrMapping/>
  </p:clrMapOvr>
  <p:transition spd="slow" advClick="0" advTm="5000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620688"/>
            <a:ext cx="2808312" cy="3748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Экспонаты, посвященные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 Российской армии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</a:rPr>
              <a:t>Экспозиция музея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89" y="3970986"/>
            <a:ext cx="3312368" cy="248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36912"/>
            <a:ext cx="2880320" cy="3844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8874769"/>
      </p:ext>
    </p:extLst>
  </p:cSld>
  <p:clrMapOvr>
    <a:masterClrMapping/>
  </p:clrMapOvr>
  <p:transition spd="slow" advClick="0" advTm="5000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Формы работы в музее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Экскурсии</a:t>
            </a:r>
          </a:p>
          <a:p>
            <a:pPr marL="0" indent="0" algn="ctr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В музее                                        Выездные 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4644008" y="1988840"/>
            <a:ext cx="237626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2195736" y="1988840"/>
            <a:ext cx="2448272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043956"/>
            <a:ext cx="2448272" cy="3267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30955"/>
            <a:ext cx="4125024" cy="3093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7916482"/>
      </p:ext>
    </p:extLst>
  </p:cSld>
  <p:clrMapOvr>
    <a:masterClrMapping/>
  </p:clrMapOvr>
  <p:transition spd="slow" advClick="0" advTm="5000">
    <p:wedg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взятие рейхстага 2</Template>
  <TotalTime>797</TotalTime>
  <Words>573</Words>
  <Application>Microsoft Office PowerPoint</Application>
  <PresentationFormat>Экран (4:3)</PresentationFormat>
  <Paragraphs>87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Бумажная</vt:lpstr>
      <vt:lpstr>филиал МБДОУ – детского сада комбинированного вида «Надежда» детский сад №339 620098, г. Екатеринбург, ул. Ломоносова, 136, т. 8(343)330-40-52, dou-339@yandex.ru  </vt:lpstr>
      <vt:lpstr>Рабочая программа  «Музей боевой и трудовой славы»</vt:lpstr>
      <vt:lpstr>Цель и задачи</vt:lpstr>
      <vt:lpstr>Работа музея</vt:lpstr>
      <vt:lpstr>Социальные функции музея</vt:lpstr>
      <vt:lpstr>Экспозиция музея</vt:lpstr>
      <vt:lpstr>Экспозиция музея</vt:lpstr>
      <vt:lpstr>Экспозиция музея</vt:lpstr>
      <vt:lpstr>Формы работы в музее</vt:lpstr>
      <vt:lpstr>Районный проект «Музей на колесиках»</vt:lpstr>
      <vt:lpstr>Формы работы в музее</vt:lpstr>
      <vt:lpstr>Формы работы в музее Уроки мужества, акции</vt:lpstr>
      <vt:lpstr>Формы работы в музее Конструирование и макетирование</vt:lpstr>
      <vt:lpstr>Формы работы в музее Встречи с ветеранами и тружениками тыла  заводи имени М. Калинина</vt:lpstr>
      <vt:lpstr>Формы работы в музее Мастер-класс «Фронтовые письма – треугольники»</vt:lpstr>
      <vt:lpstr>Методическая копилка</vt:lpstr>
      <vt:lpstr>Плюсы и минусы  (работа на доске Padlet)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ПАТРИОТИЧЕСКОГО ВОСПИТАНИЯ</dc:title>
  <dc:creator>Света</dc:creator>
  <cp:lastModifiedBy>Света</cp:lastModifiedBy>
  <cp:revision>84</cp:revision>
  <dcterms:created xsi:type="dcterms:W3CDTF">2016-03-11T03:10:01Z</dcterms:created>
  <dcterms:modified xsi:type="dcterms:W3CDTF">2022-01-25T08:02:38Z</dcterms:modified>
</cp:coreProperties>
</file>