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  <p:sldMasterId id="2147483981" r:id="rId2"/>
  </p:sldMasterIdLst>
  <p:sldIdLst>
    <p:sldId id="256" r:id="rId3"/>
    <p:sldId id="257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70FF1AB-8537-4C3D-9556-6EBC6347C26E}">
          <p14:sldIdLst>
            <p14:sldId id="256"/>
            <p14:sldId id="257"/>
            <p14:sldId id="267"/>
            <p14:sldId id="26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1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5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4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1E93B-B29B-48AB-AE0B-0427E951835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345C-73C0-4FFB-B104-620CFFAC4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1E93B-B29B-48AB-AE0B-0427E95183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345C-73C0-4FFB-B104-620CFFAC47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40907"/>
            <a:ext cx="12192000" cy="3917093"/>
          </a:xfrm>
          <a:gradFill>
            <a:gsLst>
              <a:gs pos="0">
                <a:schemeClr val="accent1">
                  <a:lumMod val="5000"/>
                  <a:lumOff val="95000"/>
                  <a:alpha val="8000"/>
                </a:schemeClr>
              </a:gs>
              <a:gs pos="79000">
                <a:srgbClr val="CCE0F2"/>
              </a:gs>
              <a:gs pos="90000">
                <a:schemeClr val="accent1">
                  <a:lumMod val="45000"/>
                  <a:lumOff val="55000"/>
                </a:schemeClr>
              </a:gs>
              <a:gs pos="6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67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Исследовательский проект</a:t>
            </a:r>
            <a:br>
              <a:rPr lang="ru-RU" sz="67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67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«ИНЖЕНЕРНЫЕ ОТКРЫТИЯ </a:t>
            </a:r>
            <a:br>
              <a:rPr lang="ru-RU" sz="67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67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МИРЕ ДЕТСТВА:</a:t>
            </a:r>
            <a:br>
              <a:rPr lang="ru-RU" sz="67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67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ВОДОНАПОРНАЯ БАШНЯ»</a:t>
            </a:r>
            <a:endParaRPr lang="ru-RU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3252" y="5275846"/>
            <a:ext cx="185944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8000"/>
              </a:schemeClr>
            </a:gs>
            <a:gs pos="79000">
              <a:srgbClr val="CCE0F2"/>
            </a:gs>
            <a:gs pos="90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03" y="766721"/>
            <a:ext cx="3899744" cy="5201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71915" y="6059938"/>
            <a:ext cx="910293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….и водонапорная башня готова!!!</a:t>
            </a:r>
            <a:endParaRPr lang="ru-RU" sz="2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16" y="766722"/>
            <a:ext cx="3899745" cy="5201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50000" endPos="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571916" y="151877"/>
            <a:ext cx="910293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Идут испытания!</a:t>
            </a:r>
            <a:endParaRPr lang="ru-RU" sz="2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58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00"/>
                            </p:stCondLst>
                            <p:childTnLst>
                              <p:par>
                                <p:cTn id="1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00"/>
                            </p:stCondLst>
                            <p:childTnLst>
                              <p:par>
                                <p:cTn id="24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2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2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2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2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8000"/>
              </a:schemeClr>
            </a:gs>
            <a:gs pos="79000">
              <a:srgbClr val="CCE0F2"/>
            </a:gs>
            <a:gs pos="90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0" y="217234"/>
            <a:ext cx="4690736" cy="6263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030097" y="399892"/>
            <a:ext cx="5115697" cy="14947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Система работает исправно!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Теперь жильцы наших домов всегда будут обеспечены водой!</a:t>
            </a:r>
            <a:endParaRPr lang="ru-RU" sz="105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b="8000"/>
          <a:stretch/>
        </p:blipFill>
        <p:spPr>
          <a:xfrm>
            <a:off x="6487297" y="2475428"/>
            <a:ext cx="4000501" cy="3978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87798" y="5176992"/>
            <a:ext cx="185944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4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4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4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40" fill="hold">
                                          <p:stCondLst>
                                            <p:cond delay="25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341" y="556054"/>
            <a:ext cx="11121081" cy="5844746"/>
          </a:xfrm>
          <a:solidFill>
            <a:schemeClr val="accent1">
              <a:lumMod val="40000"/>
              <a:lumOff val="60000"/>
              <a:alpha val="95000"/>
            </a:schemeClr>
          </a:solidFill>
        </p:spPr>
        <p:txBody>
          <a:bodyPr/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sz="54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1" y="157659"/>
            <a:ext cx="4296870" cy="289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16" y="1524000"/>
            <a:ext cx="3821098" cy="290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498" y="0"/>
            <a:ext cx="407193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435119" y="3819442"/>
            <a:ext cx="4111655" cy="24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1" y="4289510"/>
            <a:ext cx="2398014" cy="196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879"/>
            <a:ext cx="4602162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5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341" y="556054"/>
            <a:ext cx="11121081" cy="5844746"/>
          </a:xfrm>
          <a:solidFill>
            <a:schemeClr val="accent1">
              <a:lumMod val="40000"/>
              <a:lumOff val="60000"/>
              <a:alpha val="95000"/>
            </a:schemeClr>
          </a:solidFill>
        </p:spPr>
        <p:txBody>
          <a:bodyPr/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sz="54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5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5717" y="3014554"/>
            <a:ext cx="1859441" cy="1767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2160" y="4028299"/>
            <a:ext cx="1859441" cy="1767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534" y="2594430"/>
            <a:ext cx="185944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341" y="556054"/>
            <a:ext cx="11121081" cy="5844746"/>
          </a:xfrm>
          <a:solidFill>
            <a:schemeClr val="accent1">
              <a:lumMod val="40000"/>
              <a:lumOff val="60000"/>
              <a:alpha val="95000"/>
            </a:schemeClr>
          </a:solidFill>
        </p:spPr>
        <p:txBody>
          <a:bodyPr/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Филиал </a:t>
            </a:r>
            <a:r>
              <a:rPr lang="ru-RU" sz="32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МБДОУ – детского сада комбинированного вида «Надежда» детский сад </a:t>
            </a:r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№477 </a:t>
            </a:r>
          </a:p>
          <a:p>
            <a:pPr marL="0" indent="0" algn="ctr">
              <a:buNone/>
            </a:pPr>
            <a:r>
              <a:rPr lang="ru-RU" sz="32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Орджоникидзевский район, город Екатеринбург</a:t>
            </a:r>
          </a:p>
          <a:p>
            <a:pPr marL="0" indent="0" algn="ctr">
              <a:buNone/>
            </a:pP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2018 г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768" y="3895909"/>
            <a:ext cx="2817787" cy="26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8000"/>
              </a:schemeClr>
            </a:gs>
            <a:gs pos="79000">
              <a:srgbClr val="CCE0F2"/>
            </a:gs>
            <a:gs pos="90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2" y="2087499"/>
            <a:ext cx="3437114" cy="2597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27" y="1465995"/>
            <a:ext cx="3894705" cy="2338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28" y="916258"/>
            <a:ext cx="3690572" cy="2455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46058" y="273448"/>
            <a:ext cx="910293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Водонапорные башни:</a:t>
            </a:r>
            <a:endParaRPr lang="ru-RU" sz="2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123" y="4924499"/>
            <a:ext cx="3076832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Водонапорная башня Гриб (</a:t>
            </a:r>
            <a:r>
              <a:rPr lang="ru-RU" sz="20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Svampen</a:t>
            </a: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) была </a:t>
            </a:r>
            <a:r>
              <a:rPr lang="ru-RU" sz="20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запущенав</a:t>
            </a: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 эксплуатацию в мае 1958 года в городе </a:t>
            </a:r>
            <a:r>
              <a:rPr lang="ru-RU" sz="20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Эребру</a:t>
            </a: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 (Швеция) </a:t>
            </a:r>
            <a:endParaRPr lang="ru-RU" sz="20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7622" y="4331375"/>
            <a:ext cx="317980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Водонапорная башня на </a:t>
            </a:r>
            <a:r>
              <a:rPr lang="ru-RU" sz="20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Плотинке</a:t>
            </a: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(1886г.)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1094" y="3649663"/>
            <a:ext cx="2854410" cy="7794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353175" algn="l"/>
              </a:tabLst>
            </a:pP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Водонапорная башня в г. Оренбург (1927г.)</a:t>
            </a:r>
            <a:endParaRPr lang="ru-RU" sz="11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0325"/>
            <a:ext cx="185944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8000"/>
              </a:schemeClr>
            </a:gs>
            <a:gs pos="79000">
              <a:srgbClr val="CCE0F2"/>
            </a:gs>
            <a:gs pos="90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0" y="229849"/>
            <a:ext cx="2884114" cy="4539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95" y="1638519"/>
            <a:ext cx="3400510" cy="4539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45" y="0"/>
            <a:ext cx="3464936" cy="4326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6811" y="5146921"/>
            <a:ext cx="307683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Белая башня на Уралмаше (1928-1931 гг.)</a:t>
            </a:r>
            <a:endParaRPr lang="ru-RU" sz="20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8147" y="229849"/>
            <a:ext cx="3179805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Водонапорная башня в городе Трехгорный (</a:t>
            </a:r>
            <a:r>
              <a:rPr lang="ru-RU" sz="200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Челяб</a:t>
            </a:r>
            <a:r>
              <a:rPr lang="ru-RU" sz="200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инская</a:t>
            </a:r>
            <a:r>
              <a:rPr lang="ru-RU" sz="200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область) </a:t>
            </a: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(1978 г.)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39932" y="4516107"/>
            <a:ext cx="3129361" cy="12616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353175" algn="l"/>
              </a:tabLst>
            </a:pP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Водонапорная башня </a:t>
            </a:r>
            <a:r>
              <a:rPr lang="ru-RU" sz="20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Обуховского</a:t>
            </a: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завода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353175" algn="l"/>
              </a:tabLst>
            </a:pP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г. Санкт-Петербург (1898г.) </a:t>
            </a:r>
            <a:endParaRPr lang="ru-RU" sz="11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3" y="234778"/>
            <a:ext cx="4188940" cy="6289847"/>
          </a:xfrm>
          <a:solidFill>
            <a:schemeClr val="accent1">
              <a:lumMod val="40000"/>
              <a:lumOff val="60000"/>
              <a:alpha val="95000"/>
            </a:schemeClr>
          </a:solidFill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86649" y="234778"/>
            <a:ext cx="7117492" cy="6289589"/>
          </a:xfrm>
          <a:solidFill>
            <a:schemeClr val="accent1">
              <a:lumMod val="40000"/>
              <a:lumOff val="60000"/>
              <a:alpha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457200">
              <a:buNone/>
            </a:pPr>
            <a:r>
              <a:rPr lang="ru-RU" u="sng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Водонапо́рная</a:t>
            </a:r>
            <a:r>
              <a:rPr lang="ru-RU" u="sng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башня </a:t>
            </a:r>
            <a:r>
              <a:rPr lang="ru-RU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— сооружение в системе водоснабжения для регулирования напора и расхода воды в водопроводной сети, создания её запаса.</a:t>
            </a:r>
          </a:p>
          <a:p>
            <a:pPr marL="0" indent="457200">
              <a:buNone/>
            </a:pPr>
            <a:r>
              <a:rPr lang="ru-RU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Водонапорная башня состоит из бака (резервуара) для воды, обычно цилиндрической формы, и опорной конструкции (ствола). Регулирующая роль водонапорной башни заключается в том, что в часы уменьшения водопотребления избыток воды, подаваемой насосной станцией, накапливается в водонапорной башне и расходуется из неё в часы увеличенного водопотребления.</a:t>
            </a:r>
          </a:p>
          <a:p>
            <a:pPr marL="0" indent="457200">
              <a:buNone/>
            </a:pPr>
            <a:r>
              <a:rPr lang="ru-RU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Высота водонапорной башни (расстояние от поверхности земли до низа бака) обычно не превышает 25 м, в редких случаях — 30 м; ёмкость бака — от нескольких десятков м³ (для малых водопроводов) до нескольких тысяч м³ (в больших городских и промышленных водопроводах). </a:t>
            </a:r>
          </a:p>
        </p:txBody>
      </p:sp>
    </p:spTree>
    <p:extLst>
      <p:ext uri="{BB962C8B-B14F-4D97-AF65-F5344CB8AC3E}">
        <p14:creationId xmlns:p14="http://schemas.microsoft.com/office/powerpoint/2010/main" val="2928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379" y="2134116"/>
            <a:ext cx="7117492" cy="4042847"/>
          </a:xfrm>
          <a:solidFill>
            <a:schemeClr val="accent1">
              <a:lumMod val="40000"/>
              <a:lumOff val="60000"/>
              <a:alpha val="95000"/>
            </a:schemeClr>
          </a:solidFill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Опорные конструкции выполняются в основном из стали, железобетона, иногда из кирпича, баки — преимущественно из железобетона и стали. Водонапорные башни оборудуют трубами для подачи и отвода воды, переливными устройствами для предотвращения переполнения бака, а также системой замера уровня воды с телепередачей сигналов в диспетчерский пункт.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71" y="667266"/>
            <a:ext cx="3918121" cy="55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  <a:alpha val="9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Схематичный</a:t>
            </a:r>
            <a:r>
              <a:rPr lang="ru-RU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рисунок работы водонапорной башни</a:t>
            </a:r>
            <a:endParaRPr lang="ru-RU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43" r="389"/>
          <a:stretch/>
        </p:blipFill>
        <p:spPr>
          <a:xfrm>
            <a:off x="2489887" y="1690688"/>
            <a:ext cx="7212226" cy="5167312"/>
          </a:xfrm>
        </p:spPr>
      </p:pic>
    </p:spTree>
    <p:extLst>
      <p:ext uri="{BB962C8B-B14F-4D97-AF65-F5344CB8AC3E}">
        <p14:creationId xmlns:p14="http://schemas.microsoft.com/office/powerpoint/2010/main" val="22686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3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3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3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8000"/>
              </a:schemeClr>
            </a:gs>
            <a:gs pos="79000">
              <a:srgbClr val="CCE0F2"/>
            </a:gs>
            <a:gs pos="90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6" y="1465996"/>
            <a:ext cx="3681509" cy="2597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7" y="1465995"/>
            <a:ext cx="3469137" cy="2597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06" y="1412012"/>
            <a:ext cx="3469137" cy="2597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46058" y="351116"/>
            <a:ext cx="910293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постройки водонапорной башни в домашних условиях нам понадобятся: </a:t>
            </a:r>
            <a:endParaRPr lang="ru-RU" sz="2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64" y="4331375"/>
            <a:ext cx="307683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</a:t>
            </a: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ля сооружения ствола башни – пластмассовая конструкция </a:t>
            </a:r>
            <a:endParaRPr lang="ru-RU" sz="20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7622" y="4331375"/>
            <a:ext cx="3179805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</a:t>
            </a: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ля бака – разрезанная пополам пластиковая бутылка объемом 1 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2657" y="4331374"/>
            <a:ext cx="261963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</a:t>
            </a: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ля трубы – система для  инфузий (капельниц)</a:t>
            </a:r>
            <a:endParaRPr lang="ru-RU" sz="20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50592" y="5901036"/>
            <a:ext cx="273247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….и, конечно же, вода! </a:t>
            </a:r>
            <a:endParaRPr lang="ru-RU" sz="20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6057"/>
            <a:ext cx="1862627" cy="17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9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2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9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6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6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81 L 0.58268 -0.010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8000"/>
              </a:schemeClr>
            </a:gs>
            <a:gs pos="79000">
              <a:srgbClr val="CCE0F2"/>
            </a:gs>
            <a:gs pos="90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6" y="1137028"/>
            <a:ext cx="3468821" cy="2597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2" y="4008076"/>
            <a:ext cx="3461991" cy="2597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54" y="1036018"/>
            <a:ext cx="3052118" cy="3655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46058" y="340579"/>
            <a:ext cx="910293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Этапы работы:</a:t>
            </a:r>
            <a:endParaRPr lang="ru-RU" sz="2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9041" y="1935867"/>
            <a:ext cx="3076832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1) в крышке от бутылки проделываем дырочку и вставляем в нее один конец трубочки</a:t>
            </a:r>
            <a:endParaRPr lang="ru-RU" sz="20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9041" y="4337884"/>
            <a:ext cx="317980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2) навинчиваем крышечку на горлышко бутылки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3954" y="5206614"/>
            <a:ext cx="2854410" cy="11541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353175" algn="l"/>
              </a:tabLst>
            </a:pPr>
            <a:r>
              <a:rPr lang="ru-RU" sz="2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3) ставим бак с трубочкой  на ствол башни, наливаем воду</a:t>
            </a:r>
            <a:endParaRPr lang="ru-RU" sz="11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4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92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92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92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92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80" accel="10000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80" accel="10000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8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379</Words>
  <Application>Microsoft Office PowerPoint</Application>
  <PresentationFormat>Произвольный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Исследовательский проект «ИНЖЕНЕРНЫЕ ОТКРЫТИЯ  В МИРЕ ДЕТСТВА: ВОДОНАПОРНАЯ БАШНЯ»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Схематичный рисунок работы водонапорной башни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Юлия Котельникова</cp:lastModifiedBy>
  <cp:revision>25</cp:revision>
  <dcterms:created xsi:type="dcterms:W3CDTF">2018-05-17T19:16:07Z</dcterms:created>
  <dcterms:modified xsi:type="dcterms:W3CDTF">2018-05-23T06:23:47Z</dcterms:modified>
</cp:coreProperties>
</file>