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6" r:id="rId8"/>
    <p:sldId id="267" r:id="rId9"/>
    <p:sldId id="268" r:id="rId10"/>
    <p:sldId id="269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SER\Pictures\для спор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34"/>
            <a:ext cx="9177180" cy="687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8470" y="2090172"/>
            <a:ext cx="88402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 Игры с 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элементами  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спорта»</a:t>
            </a:r>
          </a:p>
        </p:txBody>
      </p:sp>
    </p:spTree>
    <p:extLst>
      <p:ext uri="{BB962C8B-B14F-4D97-AF65-F5344CB8AC3E}">
        <p14:creationId xmlns:p14="http://schemas.microsoft.com/office/powerpoint/2010/main" val="446026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2700"/>
            <a:ext cx="921226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04664"/>
            <a:ext cx="1386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Баскетбол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1" y="773996"/>
            <a:ext cx="39612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Упражнения с элементами игры в баскетбол даются детям с постепенным усложнением: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- ведение </a:t>
            </a:r>
            <a:r>
              <a:rPr lang="ru-RU" dirty="0">
                <a:solidFill>
                  <a:srgbClr val="0070C0"/>
                </a:solidFill>
              </a:rPr>
              <a:t>мяча правой и левой рукой на месте, вокруг себя, с </a:t>
            </a:r>
            <a:r>
              <a:rPr lang="ru-RU" dirty="0" smtClean="0">
                <a:solidFill>
                  <a:srgbClr val="0070C0"/>
                </a:solidFill>
              </a:rPr>
              <a:t>продвижением </a:t>
            </a:r>
            <a:r>
              <a:rPr lang="ru-RU" dirty="0">
                <a:solidFill>
                  <a:srgbClr val="0070C0"/>
                </a:solidFill>
              </a:rPr>
              <a:t>вперед, с изменением направления передвижения;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- передача </a:t>
            </a:r>
            <a:r>
              <a:rPr lang="ru-RU" dirty="0">
                <a:solidFill>
                  <a:srgbClr val="0070C0"/>
                </a:solidFill>
              </a:rPr>
              <a:t>мяча друг другу с продвижением по площадке парами;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20088" y="3359319"/>
            <a:ext cx="39723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- ведение </a:t>
            </a:r>
            <a:r>
              <a:rPr lang="ru-RU" dirty="0">
                <a:solidFill>
                  <a:srgbClr val="0070C0"/>
                </a:solidFill>
              </a:rPr>
              <a:t>мяча бегом парами; одной рукой, передавая его из руки в руку; </a:t>
            </a:r>
            <a:r>
              <a:rPr lang="ru-RU" dirty="0" smtClean="0">
                <a:solidFill>
                  <a:srgbClr val="0070C0"/>
                </a:solidFill>
              </a:rPr>
              <a:t>- - передвигаясь </a:t>
            </a:r>
            <a:r>
              <a:rPr lang="ru-RU" dirty="0">
                <a:solidFill>
                  <a:srgbClr val="0070C0"/>
                </a:solidFill>
              </a:rPr>
              <a:t>и останавливаясь; </a:t>
            </a:r>
          </a:p>
          <a:p>
            <a:r>
              <a:rPr lang="ru-RU" dirty="0">
                <a:solidFill>
                  <a:srgbClr val="0070C0"/>
                </a:solidFill>
              </a:rPr>
              <a:t>бросание мяча в корзину двумя руками из-за головы, от груди, от плеча и т д.  </a:t>
            </a: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72" y="116632"/>
            <a:ext cx="4116408" cy="310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8" y="3359319"/>
            <a:ext cx="4371154" cy="349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184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59324"/>
            <a:ext cx="921226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124744"/>
            <a:ext cx="37261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      </a:t>
            </a:r>
            <a:r>
              <a:rPr lang="ru-RU" sz="1600" i="1" dirty="0" smtClean="0">
                <a:solidFill>
                  <a:srgbClr val="0070C0"/>
                </a:solidFill>
              </a:rPr>
              <a:t>Эта </a:t>
            </a:r>
            <a:r>
              <a:rPr lang="ru-RU" sz="1600" i="1" dirty="0">
                <a:solidFill>
                  <a:srgbClr val="0070C0"/>
                </a:solidFill>
              </a:rPr>
              <a:t>игра развивает глазомер, точность движений, укрепляет мышцы рук и плечевого пояса, вызывает сильные эмоции</a:t>
            </a:r>
            <a:r>
              <a:rPr lang="ru-RU" sz="1600" i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endParaRPr lang="ru-RU" sz="1600" i="1" dirty="0"/>
          </a:p>
          <a:p>
            <a:r>
              <a:rPr lang="ru-RU" sz="1600" dirty="0"/>
              <a:t>   </a:t>
            </a:r>
            <a:r>
              <a:rPr lang="ru-RU" sz="1600" dirty="0">
                <a:solidFill>
                  <a:srgbClr val="0070C0"/>
                </a:solidFill>
              </a:rPr>
              <a:t>Правила игры: выбить городки всех фигур партии за меньшее       количество бросков биты</a:t>
            </a:r>
            <a:r>
              <a:rPr lang="ru-RU" sz="1600" dirty="0" smtClean="0">
                <a:solidFill>
                  <a:srgbClr val="0070C0"/>
                </a:solidFill>
              </a:rPr>
              <a:t>.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4784" y="332656"/>
            <a:ext cx="212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Городки</a:t>
            </a: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Arial Black" pitchFamily="34" charset="0"/>
              </a:rPr>
            </a:b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09728" y="337135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pPr algn="ctr"/>
            <a:r>
              <a:rPr lang="ru-RU" dirty="0"/>
              <a:t> </a:t>
            </a:r>
            <a:r>
              <a:rPr lang="ru-RU" dirty="0" smtClean="0"/>
              <a:t>               </a:t>
            </a:r>
            <a:r>
              <a:rPr lang="ru-RU" i="1" dirty="0" smtClean="0">
                <a:solidFill>
                  <a:srgbClr val="0070C0"/>
                </a:solidFill>
              </a:rPr>
              <a:t>При </a:t>
            </a:r>
            <a:r>
              <a:rPr lang="ru-RU" i="1" dirty="0">
                <a:solidFill>
                  <a:srgbClr val="0070C0"/>
                </a:solidFill>
              </a:rPr>
              <a:t>обучении игре в городки </a:t>
            </a:r>
            <a:r>
              <a:rPr lang="ru-RU" i="1" dirty="0" smtClean="0">
                <a:solidFill>
                  <a:srgbClr val="0070C0"/>
                </a:solidFill>
              </a:rPr>
              <a:t>                       необходимо </a:t>
            </a:r>
            <a:r>
              <a:rPr lang="ru-RU" i="1" dirty="0">
                <a:solidFill>
                  <a:srgbClr val="0070C0"/>
                </a:solidFill>
              </a:rPr>
              <a:t>изучить отдельные </a:t>
            </a:r>
            <a:endParaRPr lang="ru-RU" i="1" dirty="0" smtClean="0">
              <a:solidFill>
                <a:srgbClr val="0070C0"/>
              </a:solidFill>
            </a:endParaRPr>
          </a:p>
          <a:p>
            <a:pPr algn="ctr"/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smtClean="0">
                <a:solidFill>
                  <a:srgbClr val="0070C0"/>
                </a:solidFill>
              </a:rPr>
              <a:t>        элементы:</a:t>
            </a:r>
          </a:p>
          <a:p>
            <a:pPr algn="ctr"/>
            <a:endParaRPr lang="ru-RU" i="1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           </a:t>
            </a: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ru-RU" dirty="0">
                <a:solidFill>
                  <a:srgbClr val="0070C0"/>
                </a:solidFill>
              </a:rPr>
              <a:t>бросание биты с боку, от плеча</a:t>
            </a:r>
          </a:p>
          <a:p>
            <a:r>
              <a:rPr lang="ru-RU" dirty="0">
                <a:solidFill>
                  <a:srgbClr val="0070C0"/>
                </a:solidFill>
              </a:rPr>
              <a:t>           </a:t>
            </a: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ru-RU" dirty="0">
                <a:solidFill>
                  <a:srgbClr val="0070C0"/>
                </a:solidFill>
              </a:rPr>
              <a:t>выбивание городка с кона (5-6м)</a:t>
            </a:r>
          </a:p>
          <a:p>
            <a:r>
              <a:rPr lang="ru-RU" dirty="0">
                <a:solidFill>
                  <a:srgbClr val="0070C0"/>
                </a:solidFill>
              </a:rPr>
              <a:t>          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и </a:t>
            </a:r>
            <a:r>
              <a:rPr lang="ru-RU" dirty="0" err="1">
                <a:solidFill>
                  <a:srgbClr val="0070C0"/>
                </a:solidFill>
              </a:rPr>
              <a:t>полукона</a:t>
            </a:r>
            <a:r>
              <a:rPr lang="ru-RU" dirty="0">
                <a:solidFill>
                  <a:srgbClr val="0070C0"/>
                </a:solidFill>
              </a:rPr>
              <a:t> (2-3м) 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</a:rPr>
              <a:t>         </a:t>
            </a:r>
            <a:r>
              <a:rPr lang="ru-RU" dirty="0" smtClean="0">
                <a:solidFill>
                  <a:srgbClr val="0070C0"/>
                </a:solidFill>
              </a:rPr>
              <a:t>Дети </a:t>
            </a:r>
            <a:r>
              <a:rPr lang="ru-RU" dirty="0">
                <a:solidFill>
                  <a:srgbClr val="0070C0"/>
                </a:solidFill>
              </a:rPr>
              <a:t>должны знать </a:t>
            </a:r>
            <a:r>
              <a:rPr lang="ru-RU" dirty="0" smtClean="0">
                <a:solidFill>
                  <a:srgbClr val="0070C0"/>
                </a:solidFill>
              </a:rPr>
              <a:t>название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    4-5 фигур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89" y="-99281"/>
            <a:ext cx="4321273" cy="363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82376"/>
            <a:ext cx="4275348" cy="324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92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9525"/>
            <a:ext cx="917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7549" y="548680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	Большую </a:t>
            </a:r>
            <a:r>
              <a:rPr lang="ru-RU" dirty="0">
                <a:solidFill>
                  <a:schemeClr val="tx2"/>
                </a:solidFill>
              </a:rPr>
              <a:t>роль в физическом воспитании детей дошкольного возраста играют игры с элементами спорта и спортивные упражнения. Они подбираются с учетом возраста, состояния здоровья, индивидуальной склонности и интересов детей. 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	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 smtClean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	С </a:t>
            </a:r>
            <a:r>
              <a:rPr lang="ru-RU" dirty="0">
                <a:solidFill>
                  <a:schemeClr val="tx2"/>
                </a:solidFill>
              </a:rPr>
              <a:t>их помощью дети усваивают разнообразные двигательные навыки, приобретают нравственные, волевые качества: решительность, самостоятельность, смелость, выносливость. 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Ребенок учится согласовывать свои действия с действиями товарищей; у него воспитывается сдержанность, самообладание, ответственность.  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051" name="Picture 3" descr="C:\Users\USER\Pictures\ну погод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0"/>
            <a:ext cx="91757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764704"/>
            <a:ext cx="3888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Большую роль в физическом воспитании детей дошкольного возраста играют игры с элементами спорта и спортивные упражнения. Они подбираются с учетом возраста, состояния здоровья, индивидуальной склонности и интересов детей. </a:t>
            </a:r>
            <a:br>
              <a:rPr lang="ru-RU" dirty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325194"/>
            <a:ext cx="38164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solidFill>
                  <a:schemeClr val="tx2"/>
                </a:solidFill>
              </a:rPr>
              <a:t>С </a:t>
            </a:r>
            <a:r>
              <a:rPr lang="ru-RU" dirty="0">
                <a:solidFill>
                  <a:schemeClr val="tx2"/>
                </a:solidFill>
              </a:rPr>
              <a:t>их помощью дети усваивают разнообразные двигательные навыки, приобретают нравственные, волевые качества: решительность, самостоятельность, смелость, выносливость. 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	Ребенок </a:t>
            </a:r>
            <a:r>
              <a:rPr lang="ru-RU" dirty="0">
                <a:solidFill>
                  <a:schemeClr val="tx2"/>
                </a:solidFill>
              </a:rPr>
              <a:t>учится согласовывать свои действия с действиями товарищей; у него воспитывается сдержанность, самообладание, ответственность.  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5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C:\Users\USER\Pictures\ну погод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3933056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70C0"/>
                </a:solidFill>
              </a:rPr>
              <a:t>Катание </a:t>
            </a:r>
            <a:r>
              <a:rPr lang="ru-RU" dirty="0">
                <a:solidFill>
                  <a:srgbClr val="0070C0"/>
                </a:solidFill>
              </a:rPr>
              <a:t>на трёхколёсном велосипеде по прямой, с поворотами и по </a:t>
            </a:r>
            <a:r>
              <a:rPr lang="ru-RU" dirty="0" smtClean="0">
                <a:solidFill>
                  <a:srgbClr val="0070C0"/>
                </a:solidFill>
              </a:rPr>
              <a:t>кругу</a:t>
            </a:r>
          </a:p>
          <a:p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- </a:t>
            </a:r>
            <a:r>
              <a:rPr lang="ru-RU" dirty="0" smtClean="0">
                <a:solidFill>
                  <a:srgbClr val="0070C0"/>
                </a:solidFill>
              </a:rPr>
              <a:t> Подготовка </a:t>
            </a:r>
            <a:r>
              <a:rPr lang="ru-RU" dirty="0">
                <a:solidFill>
                  <a:srgbClr val="0070C0"/>
                </a:solidFill>
              </a:rPr>
              <a:t>к плаванию: </a:t>
            </a:r>
            <a:r>
              <a:rPr lang="ru-RU" dirty="0" smtClean="0">
                <a:solidFill>
                  <a:srgbClr val="0070C0"/>
                </a:solidFill>
              </a:rPr>
              <a:t>      передвижение </a:t>
            </a:r>
            <a:r>
              <a:rPr lang="ru-RU" dirty="0">
                <a:solidFill>
                  <a:srgbClr val="0070C0"/>
                </a:solidFill>
              </a:rPr>
              <a:t>в воде, обливание водой лица, головы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340768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Arial Black" pitchFamily="34" charset="0"/>
                <a:cs typeface="Aharoni" pitchFamily="2" charset="-79"/>
              </a:rPr>
              <a:t>Младшая  </a:t>
            </a:r>
            <a:r>
              <a:rPr lang="ru-RU" sz="4000" dirty="0" smtClean="0">
                <a:solidFill>
                  <a:srgbClr val="0070C0"/>
                </a:solidFill>
                <a:latin typeface="Arial Black" pitchFamily="34" charset="0"/>
                <a:cs typeface="Aharoni" pitchFamily="2" charset="-79"/>
              </a:rPr>
              <a:t>группа</a:t>
            </a:r>
            <a:endParaRPr lang="ru-RU" sz="4000" dirty="0">
              <a:solidFill>
                <a:srgbClr val="0070C0"/>
              </a:solidFill>
              <a:latin typeface="Arial Black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43442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USER\Pictures\ну погод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980728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Arial Black" pitchFamily="34" charset="0"/>
              </a:rPr>
              <a:t>Средняя  </a:t>
            </a:r>
          </a:p>
          <a:p>
            <a:pPr algn="ctr"/>
            <a:r>
              <a:rPr lang="ru-RU" sz="4000" dirty="0">
                <a:solidFill>
                  <a:srgbClr val="0070C0"/>
                </a:solidFill>
                <a:latin typeface="Arial Black" pitchFamily="34" charset="0"/>
              </a:rPr>
              <a:t>группа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3557705"/>
            <a:ext cx="37261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- Катание </a:t>
            </a:r>
            <a:r>
              <a:rPr lang="ru-RU" dirty="0">
                <a:solidFill>
                  <a:srgbClr val="0070C0"/>
                </a:solidFill>
              </a:rPr>
              <a:t>на двух- и трёхколёсном велосипедах по прямой, по кругу, «змейкой», с поворотами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    - </a:t>
            </a:r>
            <a:r>
              <a:rPr lang="ru-RU" dirty="0" smtClean="0">
                <a:solidFill>
                  <a:srgbClr val="0070C0"/>
                </a:solidFill>
              </a:rPr>
              <a:t>Катание </a:t>
            </a:r>
            <a:r>
              <a:rPr lang="ru-RU" dirty="0">
                <a:solidFill>
                  <a:srgbClr val="0070C0"/>
                </a:solidFill>
              </a:rPr>
              <a:t>и качание на качелях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    - </a:t>
            </a:r>
            <a:r>
              <a:rPr lang="ru-RU" dirty="0" smtClean="0">
                <a:solidFill>
                  <a:srgbClr val="0070C0"/>
                </a:solidFill>
              </a:rPr>
              <a:t>Плавание</a:t>
            </a:r>
            <a:r>
              <a:rPr lang="ru-RU" dirty="0">
                <a:solidFill>
                  <a:srgbClr val="0070C0"/>
                </a:solidFill>
              </a:rPr>
              <a:t>: погружение в воду с головой, ходьба по дну руками, попеременные движения ногами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74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46281" y="1196752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Arial Black" pitchFamily="34" charset="0"/>
              </a:rPr>
              <a:t>Старшая   </a:t>
            </a:r>
            <a:endParaRPr lang="ru-RU" sz="3600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Arial Black" pitchFamily="34" charset="0"/>
              </a:rPr>
              <a:t>группа</a:t>
            </a:r>
            <a:r>
              <a:rPr lang="ru-RU" sz="3600" dirty="0">
                <a:solidFill>
                  <a:srgbClr val="0070C0"/>
                </a:solidFill>
                <a:latin typeface="Arial Black" pitchFamily="34" charset="0"/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11007" y="3429000"/>
            <a:ext cx="34381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- Катание </a:t>
            </a:r>
            <a:r>
              <a:rPr lang="ru-RU" sz="1600" dirty="0">
                <a:solidFill>
                  <a:srgbClr val="0070C0"/>
                </a:solidFill>
              </a:rPr>
              <a:t>на велосипеде и самокате: по прямой, повороты</a:t>
            </a:r>
          </a:p>
          <a:p>
            <a:r>
              <a:rPr lang="ru-RU" sz="1600" dirty="0">
                <a:solidFill>
                  <a:srgbClr val="0070C0"/>
                </a:solidFill>
              </a:rPr>
              <a:t>плавание: скольжение на груди и на спине, выдох в воду; </a:t>
            </a:r>
            <a:endParaRPr lang="ru-RU" sz="1600" dirty="0" smtClean="0">
              <a:solidFill>
                <a:srgbClr val="0070C0"/>
              </a:solidFill>
            </a:endParaRPr>
          </a:p>
          <a:p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ru-RU" sz="1600" dirty="0" smtClean="0">
                <a:solidFill>
                  <a:srgbClr val="0070C0"/>
                </a:solidFill>
              </a:rPr>
              <a:t>- Движение </a:t>
            </a:r>
            <a:r>
              <a:rPr lang="ru-RU" sz="1600" dirty="0">
                <a:solidFill>
                  <a:srgbClr val="0070C0"/>
                </a:solidFill>
              </a:rPr>
              <a:t>ногами вверх-вниз с опорой о дно руками; плавание произвольным способом до </a:t>
            </a:r>
            <a:r>
              <a:rPr lang="ru-RU" sz="1600" dirty="0" smtClean="0">
                <a:solidFill>
                  <a:srgbClr val="0070C0"/>
                </a:solidFill>
              </a:rPr>
              <a:t>10м</a:t>
            </a:r>
          </a:p>
          <a:p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Игры с элементами спорта</a:t>
            </a:r>
            <a:r>
              <a:rPr lang="ru-RU" sz="16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- Городки             - Бадминтон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 - </a:t>
            </a:r>
            <a:r>
              <a:rPr lang="ru-RU" sz="1600" dirty="0">
                <a:solidFill>
                  <a:srgbClr val="0070C0"/>
                </a:solidFill>
              </a:rPr>
              <a:t>Баскетбол        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- Футбол</a:t>
            </a:r>
          </a:p>
        </p:txBody>
      </p:sp>
    </p:spTree>
    <p:extLst>
      <p:ext uri="{BB962C8B-B14F-4D97-AF65-F5344CB8AC3E}">
        <p14:creationId xmlns:p14="http://schemas.microsoft.com/office/powerpoint/2010/main" val="333867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340768"/>
            <a:ext cx="37483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Arial Black" pitchFamily="34" charset="0"/>
              </a:rPr>
              <a:t>   </a:t>
            </a:r>
            <a:endParaRPr lang="ru-RU" sz="4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5356" y="1094546"/>
            <a:ext cx="3584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itchFamily="34" charset="0"/>
              </a:rPr>
              <a:t>Подготовительная  </a:t>
            </a:r>
            <a:endParaRPr lang="ru-RU" sz="2400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к школе 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группа</a:t>
            </a:r>
            <a:r>
              <a:rPr lang="ru-RU" sz="2400" dirty="0">
                <a:solidFill>
                  <a:srgbClr val="0070C0"/>
                </a:solidFill>
                <a:latin typeface="Arial Black" pitchFamily="34" charset="0"/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2972853"/>
            <a:ext cx="38124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ru-RU" sz="1600" dirty="0" smtClean="0"/>
          </a:p>
          <a:p>
            <a:pPr marL="285750" indent="-285750">
              <a:buFontTx/>
              <a:buChar char="-"/>
            </a:pPr>
            <a:endParaRPr lang="ru-RU" sz="1600" dirty="0"/>
          </a:p>
          <a:p>
            <a:r>
              <a:rPr lang="ru-RU" sz="1600" dirty="0" smtClean="0">
                <a:solidFill>
                  <a:srgbClr val="0070C0"/>
                </a:solidFill>
              </a:rPr>
              <a:t>- катание </a:t>
            </a:r>
            <a:r>
              <a:rPr lang="ru-RU" sz="1600" dirty="0">
                <a:solidFill>
                  <a:srgbClr val="0070C0"/>
                </a:solidFill>
              </a:rPr>
              <a:t>на велосипеде и самокате: по прямой, по кругу, «змейкой»; </a:t>
            </a:r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>
                <a:solidFill>
                  <a:srgbClr val="0070C0"/>
                </a:solidFill>
              </a:rPr>
              <a:t>плавание: скольжение на груди и на спине, двигая ногами; пытаться плавать без поддержки, выполнять разнообразные упражнения в воде, играть в несложные игры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</a:rPr>
              <a:t/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</a:rPr>
              <a:t>Игры  с элементами спорта</a:t>
            </a:r>
            <a:r>
              <a:rPr lang="ru-RU" sz="16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>
                <a:solidFill>
                  <a:srgbClr val="0070C0"/>
                </a:solidFill>
              </a:rPr>
              <a:t>Городки                -  Баскетбол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- Бадминтон          </a:t>
            </a:r>
            <a:r>
              <a:rPr lang="ru-RU" sz="1600" dirty="0">
                <a:solidFill>
                  <a:srgbClr val="0070C0"/>
                </a:solidFill>
              </a:rPr>
              <a:t>- Футбол      </a:t>
            </a:r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ru-RU" sz="1600" dirty="0" smtClean="0">
                <a:solidFill>
                  <a:srgbClr val="0070C0"/>
                </a:solidFill>
              </a:rPr>
              <a:t>-   </a:t>
            </a:r>
            <a:r>
              <a:rPr lang="ru-RU" sz="1600" dirty="0">
                <a:solidFill>
                  <a:srgbClr val="0070C0"/>
                </a:solidFill>
              </a:rPr>
              <a:t>Хоккей               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-  Настольный теннис</a:t>
            </a:r>
            <a:br>
              <a:rPr lang="ru-RU" sz="1600" dirty="0">
                <a:solidFill>
                  <a:srgbClr val="0070C0"/>
                </a:solidFill>
              </a:rPr>
            </a:b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6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2700"/>
            <a:ext cx="91757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404664"/>
            <a:ext cx="250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Бадминтон </a:t>
            </a:r>
            <a:b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настольный теннис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3417884"/>
            <a:ext cx="3438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050995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В этих игровых упражнениях дети овладевают  различными навыками:</a:t>
            </a:r>
          </a:p>
          <a:p>
            <a:r>
              <a:rPr lang="ru-RU" dirty="0">
                <a:solidFill>
                  <a:srgbClr val="0070C0"/>
                </a:solidFill>
              </a:rPr>
              <a:t>- правильно держать ракетку;</a:t>
            </a:r>
          </a:p>
          <a:p>
            <a:r>
              <a:rPr lang="ru-RU" dirty="0">
                <a:solidFill>
                  <a:srgbClr val="0070C0"/>
                </a:solidFill>
              </a:rPr>
              <a:t>- подбрасывать маленький мяч (волан), ловить и отбивать его ракеткой;</a:t>
            </a:r>
          </a:p>
          <a:p>
            <a:r>
              <a:rPr lang="ru-RU" dirty="0">
                <a:solidFill>
                  <a:srgbClr val="0070C0"/>
                </a:solidFill>
              </a:rPr>
              <a:t> - ориентироваться в пространстве.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417884"/>
            <a:ext cx="3699246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339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212544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841675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6925" y="472343"/>
            <a:ext cx="1050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Футбол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738" y="816750"/>
            <a:ext cx="4086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     </a:t>
            </a:r>
            <a:r>
              <a:rPr lang="ru-RU" sz="1600" i="1" dirty="0" smtClean="0">
                <a:solidFill>
                  <a:srgbClr val="002060"/>
                </a:solidFill>
              </a:rPr>
              <a:t>При </a:t>
            </a:r>
            <a:r>
              <a:rPr lang="ru-RU" sz="1600" i="1" dirty="0">
                <a:solidFill>
                  <a:srgbClr val="002060"/>
                </a:solidFill>
              </a:rPr>
              <a:t>обучении дошкольников игре в футбол важно изучить отдельные элементы: </a:t>
            </a:r>
          </a:p>
          <a:p>
            <a:r>
              <a:rPr lang="ru-RU" sz="1600" dirty="0" smtClean="0"/>
              <a:t>- </a:t>
            </a:r>
            <a:r>
              <a:rPr lang="ru-RU" sz="1600" dirty="0" smtClean="0">
                <a:solidFill>
                  <a:srgbClr val="0070C0"/>
                </a:solidFill>
              </a:rPr>
              <a:t>отрабатывать </a:t>
            </a:r>
            <a:r>
              <a:rPr lang="ru-RU" sz="1600" dirty="0">
                <a:solidFill>
                  <a:srgbClr val="0070C0"/>
                </a:solidFill>
              </a:rPr>
              <a:t>передачу мяча друг другу, </a:t>
            </a:r>
          </a:p>
          <a:p>
            <a:r>
              <a:rPr lang="ru-RU" sz="1600" dirty="0">
                <a:solidFill>
                  <a:srgbClr val="0070C0"/>
                </a:solidFill>
              </a:rPr>
              <a:t>удар по мячу стоя на месте (на расстоянии 3–4 м),</a:t>
            </a:r>
          </a:p>
          <a:p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- научиться </a:t>
            </a:r>
            <a:r>
              <a:rPr lang="ru-RU" sz="1600" dirty="0">
                <a:solidFill>
                  <a:srgbClr val="0070C0"/>
                </a:solidFill>
              </a:rPr>
              <a:t>отбивать мяч правой и левой ногой, 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- подбрасывать </a:t>
            </a:r>
            <a:r>
              <a:rPr lang="ru-RU" sz="1600" dirty="0">
                <a:solidFill>
                  <a:srgbClr val="0070C0"/>
                </a:solidFill>
              </a:rPr>
              <a:t>его ногой и ловить руками, </a:t>
            </a:r>
          </a:p>
          <a:p>
            <a:r>
              <a:rPr lang="ru-RU" sz="1600" dirty="0">
                <a:solidFill>
                  <a:srgbClr val="0070C0"/>
                </a:solidFill>
              </a:rPr>
              <a:t>вести "змейкой" между предметами, забивать его в ворота.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16300"/>
            <a:ext cx="3888432" cy="303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25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2700"/>
            <a:ext cx="921226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404664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Хоккей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773996"/>
            <a:ext cx="39612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2060"/>
                </a:solidFill>
              </a:rPr>
              <a:t>При обучении игре в хоккей  также необходимо изучить отдельные элементы: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-</a:t>
            </a:r>
            <a:r>
              <a:rPr lang="ru-RU" dirty="0" smtClean="0"/>
              <a:t> </a:t>
            </a:r>
            <a:r>
              <a:rPr lang="ru-RU" dirty="0">
                <a:solidFill>
                  <a:srgbClr val="0070C0"/>
                </a:solidFill>
              </a:rPr>
              <a:t>ведение шайбы (мяча) клюшкой, не отрывая ее от шайбы (мяча);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- передача </a:t>
            </a:r>
            <a:r>
              <a:rPr lang="ru-RU" dirty="0">
                <a:solidFill>
                  <a:srgbClr val="0070C0"/>
                </a:solidFill>
              </a:rPr>
              <a:t>шайбы (мяча) друг другу клюшкой;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- ведение </a:t>
            </a:r>
            <a:r>
              <a:rPr lang="ru-RU" dirty="0">
                <a:solidFill>
                  <a:srgbClr val="0070C0"/>
                </a:solidFill>
              </a:rPr>
              <a:t>шайбы (мяча) вокруг разных предметов и между ними;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- забивание </a:t>
            </a:r>
            <a:r>
              <a:rPr lang="ru-RU" dirty="0">
                <a:solidFill>
                  <a:srgbClr val="0070C0"/>
                </a:solidFill>
              </a:rPr>
              <a:t>шайбы (мяча)в ворота</a:t>
            </a:r>
            <a:r>
              <a:rPr lang="ru-RU" dirty="0"/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9000"/>
            <a:ext cx="374441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0518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527</Words>
  <Application>Microsoft Office PowerPoint</Application>
  <PresentationFormat>Экран (4:3)</PresentationFormat>
  <Paragraphs>83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Света</cp:lastModifiedBy>
  <cp:revision>14</cp:revision>
  <dcterms:created xsi:type="dcterms:W3CDTF">2017-02-10T04:09:59Z</dcterms:created>
  <dcterms:modified xsi:type="dcterms:W3CDTF">2017-02-15T07:19:40Z</dcterms:modified>
</cp:coreProperties>
</file>