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5" r:id="rId5"/>
    <p:sldId id="262" r:id="rId6"/>
    <p:sldId id="261" r:id="rId7"/>
    <p:sldId id="260" r:id="rId8"/>
    <p:sldId id="259" r:id="rId9"/>
    <p:sldId id="258" r:id="rId10"/>
    <p:sldId id="257" r:id="rId11"/>
    <p:sldId id="276" r:id="rId12"/>
    <p:sldId id="263" r:id="rId13"/>
    <p:sldId id="264" r:id="rId14"/>
    <p:sldId id="279" r:id="rId15"/>
    <p:sldId id="265" r:id="rId16"/>
    <p:sldId id="277" r:id="rId17"/>
    <p:sldId id="266" r:id="rId18"/>
    <p:sldId id="281" r:id="rId19"/>
    <p:sldId id="267" r:id="rId20"/>
    <p:sldId id="272" r:id="rId21"/>
    <p:sldId id="268" r:id="rId22"/>
    <p:sldId id="278" r:id="rId23"/>
    <p:sldId id="269" r:id="rId24"/>
    <p:sldId id="280" r:id="rId25"/>
    <p:sldId id="270" r:id="rId26"/>
    <p:sldId id="27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FF00FF"/>
    <a:srgbClr val="FF3300"/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1597-F120-4DEE-8343-02F93A0371F5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1AC7-D941-4DD6-9528-C6EE026F3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A651-05D2-4E16-B84D-798226FCD69E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8113-D781-43AD-82AB-907D5A859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0AF3-9CC3-44C2-948A-07728576115E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A207-972E-4649-8823-DC8590398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D570-39AA-48A6-93DB-1BF7669F7D8C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C556-36BB-4504-AE3E-5F9B6C773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4F78-51A8-4BEC-81C9-89D7CF0F586E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DE28-697C-4F4A-8098-2A9448304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84FD-F418-4AB3-B668-7074A874417A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057E-ED38-47A1-8BA1-34E1E579D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7161-1B6C-4816-BCD7-D5E2625BD675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5285-6564-4D2D-8188-24B9B6256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DD6B-3298-42A4-B3B7-AD0FEB96D8D7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B651-7BEA-413B-B637-96DCB9A56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934B-AACA-445F-9710-BB98545D17F7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5F40-6995-4745-BCDB-6353CC7F0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20280-095A-4CC9-A605-BB76777F101E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1380-3B0C-437B-B5F7-AFFAF8882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3473-66D0-4357-96CE-4C888B446BE6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29CF-C279-4024-926A-6130DF38B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E6EFF5-AA37-457F-8AB5-13C598ECD8F2}" type="datetimeFigureOut">
              <a:rPr lang="ru-RU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EAA0B9-AFEA-4291-930A-84C2305ED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_____Microsoft_Office_Excel_97-2003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475" y="403225"/>
            <a:ext cx="4048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1913" y="3068960"/>
            <a:ext cx="860591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ДВИГАТЕЛЬНАЯ АКТИВНОСТЬ ДЕТЕЙ ДОШКОЛЬНОГО ВОЗРАСТА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КАК УСЛОВИЕ ИНТЕГРАЦИИ ОБРАЗОВАТЕЛЬНЫХ ФАКТОРОВ: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ДОШКОЛЬНЫХ ОБРАЗОВАТЕЛЬНЫХ УЧРЕЖДЕНИЙ И СЕМЬИ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9024" y="485964"/>
            <a:ext cx="878497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«Какое физкультурное оборудование имеется в Вашей семье?»</a:t>
            </a:r>
          </a:p>
        </p:txBody>
      </p:sp>
      <p:graphicFrame>
        <p:nvGraphicFramePr>
          <p:cNvPr id="22531" name="Диаграмма 2"/>
          <p:cNvGraphicFramePr>
            <a:graphicFrameLocks/>
          </p:cNvGraphicFramePr>
          <p:nvPr/>
        </p:nvGraphicFramePr>
        <p:xfrm>
          <a:off x="128588" y="1470025"/>
          <a:ext cx="8886825" cy="3917950"/>
        </p:xfrm>
        <a:graphic>
          <a:graphicData uri="http://schemas.openxmlformats.org/presentationml/2006/ole">
            <p:oleObj spid="_x0000_s22531" r:id="rId4" imgW="8888738" imgH="3920068" progId="Excel.Sheet.8">
              <p:embed/>
            </p:oleObj>
          </a:graphicData>
        </a:graphic>
      </p:graphicFrame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339975" y="5445125"/>
            <a:ext cx="655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FF"/>
                </a:solidFill>
              </a:rPr>
              <a:t>«Что имеется у Вас?» респонденты написали следующее: ролики, гимнастические кольца, качели, турник, бадминтон, настольный теннис и т.д.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48212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975100"/>
            <a:ext cx="37671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22016" y="1768460"/>
            <a:ext cx="326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Физкультурное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509120"/>
            <a:ext cx="3117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оборудование</a:t>
            </a: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447497"/>
            <a:ext cx="792088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«Как используется физкультурное оборудование для детей в Вашей семье?»</a:t>
            </a:r>
          </a:p>
        </p:txBody>
      </p:sp>
      <p:graphicFrame>
        <p:nvGraphicFramePr>
          <p:cNvPr id="24579" name="Диаграмма 2"/>
          <p:cNvGraphicFramePr>
            <a:graphicFrameLocks/>
          </p:cNvGraphicFramePr>
          <p:nvPr/>
        </p:nvGraphicFramePr>
        <p:xfrm>
          <a:off x="-50800" y="831850"/>
          <a:ext cx="8670925" cy="4783138"/>
        </p:xfrm>
        <a:graphic>
          <a:graphicData uri="http://schemas.openxmlformats.org/presentationml/2006/ole">
            <p:oleObj spid="_x0000_s24579" r:id="rId4" imgW="8669263" imgH="4779678" progId="Excel.Sheet.8">
              <p:embed/>
            </p:oleObj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288" y="3716338"/>
            <a:ext cx="4171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433849"/>
            <a:ext cx="7848872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«Принимаете ли Вы участие в двигательной активности своего ребенка?»</a:t>
            </a:r>
          </a:p>
        </p:txBody>
      </p:sp>
      <p:graphicFrame>
        <p:nvGraphicFramePr>
          <p:cNvPr id="25603" name="Диаграмма 2"/>
          <p:cNvGraphicFramePr>
            <a:graphicFrameLocks/>
          </p:cNvGraphicFramePr>
          <p:nvPr/>
        </p:nvGraphicFramePr>
        <p:xfrm>
          <a:off x="344488" y="1346200"/>
          <a:ext cx="8310562" cy="4165600"/>
        </p:xfrm>
        <a:graphic>
          <a:graphicData uri="http://schemas.openxmlformats.org/presentationml/2006/ole">
            <p:oleObj spid="_x0000_s25603" r:id="rId4" imgW="8309568" imgH="4163929" progId="Excel.Sheet.8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3" y="1341438"/>
            <a:ext cx="72009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957263" y="476250"/>
            <a:ext cx="726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Monotype Corsiva" pitchFamily="66" charset="0"/>
              </a:rPr>
              <a:t>Совместные игры взрослых и детей. 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15900" y="260350"/>
            <a:ext cx="8712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FF"/>
                </a:solidFill>
              </a:rPr>
              <a:t>Какие же виды двигательной активности сына (дочери) осуществляются в семьях?</a:t>
            </a:r>
          </a:p>
        </p:txBody>
      </p:sp>
      <p:graphicFrame>
        <p:nvGraphicFramePr>
          <p:cNvPr id="27651" name="Диаграмма 2"/>
          <p:cNvGraphicFramePr>
            <a:graphicFrameLocks/>
          </p:cNvGraphicFramePr>
          <p:nvPr/>
        </p:nvGraphicFramePr>
        <p:xfrm>
          <a:off x="92075" y="914400"/>
          <a:ext cx="8959850" cy="5029200"/>
        </p:xfrm>
        <a:graphic>
          <a:graphicData uri="http://schemas.openxmlformats.org/presentationml/2006/ole">
            <p:oleObj spid="_x0000_s27651" r:id="rId4" imgW="8961897" imgH="5029636" progId="Excel.Sheet.8">
              <p:embed/>
            </p:oleObj>
          </a:graphicData>
        </a:graphic>
      </p:graphicFrame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3221038" y="1628775"/>
            <a:ext cx="881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12 семей</a:t>
            </a:r>
          </a:p>
        </p:txBody>
      </p:sp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3311525" y="2349500"/>
            <a:ext cx="7905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7 семей</a:t>
            </a:r>
          </a:p>
        </p:txBody>
      </p:sp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3224213" y="2924175"/>
            <a:ext cx="881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2060"/>
                </a:solidFill>
                <a:latin typeface="Calibri" pitchFamily="34" charset="0"/>
              </a:rPr>
              <a:t>36 семей</a:t>
            </a:r>
          </a:p>
        </p:txBody>
      </p:sp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3168650" y="3573463"/>
            <a:ext cx="881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FF00FF"/>
                </a:solidFill>
                <a:latin typeface="Calibri" pitchFamily="34" charset="0"/>
              </a:rPr>
              <a:t>50 семей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7700" y="4221163"/>
            <a:ext cx="9683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101 семья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4838" y="4913313"/>
            <a:ext cx="9779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104 семьи</a:t>
            </a:r>
          </a:p>
        </p:txBody>
      </p:sp>
      <p:sp>
        <p:nvSpPr>
          <p:cNvPr id="27658" name="Прямоугольник 9"/>
          <p:cNvSpPr>
            <a:spLocks noChangeArrowheads="1"/>
          </p:cNvSpPr>
          <p:nvPr/>
        </p:nvSpPr>
        <p:spPr bwMode="auto">
          <a:xfrm>
            <a:off x="3133725" y="5516563"/>
            <a:ext cx="971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70C0"/>
                </a:solidFill>
                <a:latin typeface="Calibri" pitchFamily="34" charset="0"/>
              </a:rPr>
              <a:t>130 семей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9138"/>
            <a:ext cx="28575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363" y="549275"/>
            <a:ext cx="50673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5867400" y="765175"/>
            <a:ext cx="223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764704"/>
            <a:ext cx="273630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Закаливание водой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4265315"/>
            <a:ext cx="237626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Утренняя гимнастика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5" y="416858"/>
            <a:ext cx="854581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«Как часто, в какие дни, и в какое время в Вашей семье осуществляется двигательная активность детей?» </a:t>
            </a:r>
          </a:p>
        </p:txBody>
      </p:sp>
      <p:graphicFrame>
        <p:nvGraphicFramePr>
          <p:cNvPr id="29699" name="Диаграмма 3"/>
          <p:cNvGraphicFramePr>
            <a:graphicFrameLocks/>
          </p:cNvGraphicFramePr>
          <p:nvPr/>
        </p:nvGraphicFramePr>
        <p:xfrm>
          <a:off x="114300" y="427038"/>
          <a:ext cx="8915400" cy="6080125"/>
        </p:xfrm>
        <a:graphic>
          <a:graphicData uri="http://schemas.openxmlformats.org/presentationml/2006/ole">
            <p:oleObj spid="_x0000_s29699" r:id="rId4" imgW="8913124" imgH="6078239" progId="Excel.Sheet.8">
              <p:embed/>
            </p:oleObj>
          </a:graphicData>
        </a:graphic>
      </p:graphicFrame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395288" y="1125538"/>
            <a:ext cx="1077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В семьях</a:t>
            </a: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2570163" y="3259138"/>
            <a:ext cx="5857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47 %</a:t>
            </a:r>
          </a:p>
        </p:txBody>
      </p:sp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3768725" y="3576638"/>
            <a:ext cx="796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41,7 %</a:t>
            </a:r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4994275" y="4159250"/>
            <a:ext cx="5889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22 %</a:t>
            </a:r>
          </a:p>
        </p:txBody>
      </p:sp>
      <p:sp>
        <p:nvSpPr>
          <p:cNvPr id="29704" name="Прямоугольник 8"/>
          <p:cNvSpPr>
            <a:spLocks noChangeArrowheads="1"/>
          </p:cNvSpPr>
          <p:nvPr/>
        </p:nvSpPr>
        <p:spPr bwMode="auto">
          <a:xfrm>
            <a:off x="6169025" y="4597400"/>
            <a:ext cx="5889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11 %</a:t>
            </a:r>
          </a:p>
        </p:txBody>
      </p:sp>
      <p:sp>
        <p:nvSpPr>
          <p:cNvPr id="29705" name="Прямоугольник 9"/>
          <p:cNvSpPr>
            <a:spLocks noChangeArrowheads="1"/>
          </p:cNvSpPr>
          <p:nvPr/>
        </p:nvSpPr>
        <p:spPr bwMode="auto">
          <a:xfrm>
            <a:off x="7524750" y="4937125"/>
            <a:ext cx="484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7 %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2420938"/>
            <a:ext cx="33131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малогабаритная квартира;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 хватает средств;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 хватает времени;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нет возможности;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противостояние детей;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недостаток знаний.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8913" y="2614613"/>
            <a:ext cx="45926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06909" y="332656"/>
            <a:ext cx="58651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ТРУДНОСТИ  ПРИ ФОРМИРОВАНИИ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ДВИГАТЕЛЬНОЙ АКТИВНОСТИ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 В УСЛОВИЯХ СЕМЬИ: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537802"/>
            <a:ext cx="8532948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          По результатам анкетирования были намечены мероприятия по улучшению работы в данном направлении.: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родительского собрания на тему: «Двигательная активность детей дошкольного возраста»;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организация консультационного пункта для родителей.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1780" y="4265541"/>
            <a:ext cx="6336704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Кроме того, для решения данной проблемы была организована «Школа для родителей» с использованием различных форм работы.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25" y="1624013"/>
            <a:ext cx="741838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8596" y="332656"/>
            <a:ext cx="7488832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Семья – весьма важное значимое звено в системе социального воспитания.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5" y="476672"/>
            <a:ext cx="8568827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Цель данного раздела </a:t>
            </a:r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– вооружение родителей элементарными теоретическими знаниями и практическими умениями в области здоровья и двигательной активности. Работа строится на принципах преемственности семьи и детского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учреждения.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392363"/>
            <a:ext cx="547211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94501" y="326513"/>
            <a:ext cx="6555001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Задачи  преемственности  семьи  и  ДОУ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по  вопросам  оздоровления  детей: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1317625"/>
            <a:ext cx="858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sym typeface="Wingdings 2" pitchFamily="18" charset="2"/>
              </a:rPr>
              <a:t> </a:t>
            </a:r>
            <a:r>
              <a:rPr lang="ru-RU">
                <a:solidFill>
                  <a:srgbClr val="002060"/>
                </a:solidFill>
              </a:rPr>
              <a:t>распространение педагогами ДОУ знаний о здоровье, физической культуре и спорте в процессе оздоровления и укрепления здоровья дошкольников;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989138"/>
            <a:ext cx="32400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 2" pitchFamily="18" charset="2"/>
              <a:buChar char="P"/>
            </a:pPr>
            <a:r>
              <a:rPr lang="ru-RU">
                <a:solidFill>
                  <a:srgbClr val="FF0000"/>
                </a:solidFill>
              </a:rPr>
              <a:t>установление единства педагогических воздействий и оказание помощи семье в овладении родителями элементарными основами здоровьесберегающих технологий. </a:t>
            </a:r>
          </a:p>
        </p:txBody>
      </p:sp>
      <p:pic>
        <p:nvPicPr>
          <p:cNvPr id="51202" name="Picture 2" descr="C:\ВМР ДС 440\МАРИНА\Мероприятия\ГОРОД 22.12.2015 г\Физкультурно-оздоровиельная работа в  МБДОУ № 440\Фотоальбомы\веселые старты с мамами, 22.11.16\IMG_9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5031632" cy="37737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136904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Примерная тематика занятий включает следующие направления: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55675" y="1654175"/>
            <a:ext cx="7793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sz="1600" b="1" i="1">
                <a:solidFill>
                  <a:srgbClr val="FF0066"/>
                </a:solidFill>
              </a:rPr>
              <a:t>1. Основные периоды развития детей от рождения до 7 лет</a:t>
            </a:r>
            <a:r>
              <a:rPr lang="ru-RU" sz="1600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19163" y="2030413"/>
            <a:ext cx="78295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sz="1600" b="1" i="1">
                <a:solidFill>
                  <a:srgbClr val="0000FF"/>
                </a:solidFill>
              </a:rPr>
              <a:t>2. Особенности физического воспитания мальчиков и девочек в семье. Показатели физического развития дошкольников</a:t>
            </a:r>
            <a:r>
              <a:rPr lang="ru-RU" b="1" i="1">
                <a:solidFill>
                  <a:srgbClr val="0000FF"/>
                </a:solidFill>
              </a:rPr>
              <a:t>.</a:t>
            </a:r>
            <a:endParaRPr lang="ru-RU" sz="1600" b="1" i="1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14400" y="2782888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sz="1600" b="1" i="1">
                <a:solidFill>
                  <a:srgbClr val="FF0066"/>
                </a:solidFill>
              </a:rPr>
              <a:t>3. Гигиенические нормы и требования к режиму дня, питанию, одежде и обуви ребенка.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3925" y="3438525"/>
            <a:ext cx="7705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sz="1600" b="1" i="1">
                <a:solidFill>
                  <a:srgbClr val="0000FF"/>
                </a:solidFill>
              </a:rPr>
              <a:t>4. Особенности влияния физических упражнений на детский организм.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82650" y="3822700"/>
            <a:ext cx="6784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sz="1600" b="1" i="1">
                <a:solidFill>
                  <a:srgbClr val="FF0066"/>
                </a:solidFill>
              </a:rPr>
              <a:t>5. Закаливание – способ адаптации к окружающей среде.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82650" y="4264025"/>
            <a:ext cx="7705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sz="1600" b="1" i="1">
                <a:solidFill>
                  <a:srgbClr val="0000FF"/>
                </a:solidFill>
              </a:rPr>
              <a:t>6. Как помочь ребенку привить любовь к физическим упражнениям. Возможные результаты реализации программы.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339975" y="4870450"/>
            <a:ext cx="6515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sz="1600" b="1" i="1">
                <a:solidFill>
                  <a:srgbClr val="FF0066"/>
                </a:solidFill>
              </a:rPr>
              <a:t>7. Овладение различными способами двигательных действий и умение целесообразно их применять в различных условиях.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339975" y="5826125"/>
            <a:ext cx="6515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sz="1600" b="1" i="1">
                <a:solidFill>
                  <a:srgbClr val="0000FF"/>
                </a:solidFill>
              </a:rPr>
              <a:t>8. Организация первой доврачебной помощи при травмах и несчастных случаях.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850900" y="431800"/>
            <a:ext cx="6851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8000"/>
                </a:solidFill>
                <a:latin typeface="Monotype Corsiva" pitchFamily="66" charset="0"/>
              </a:rPr>
              <a:t>В  этих  целях  широко  используется:</a:t>
            </a: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27000" y="1176338"/>
            <a:ext cx="9036050" cy="738187"/>
            <a:chOff x="42191" y="764704"/>
            <a:chExt cx="9036496" cy="738664"/>
          </a:xfrm>
        </p:grpSpPr>
        <p:sp>
          <p:nvSpPr>
            <p:cNvPr id="35851" name="Прямоугольник 1"/>
            <p:cNvSpPr>
              <a:spLocks noChangeArrowheads="1"/>
            </p:cNvSpPr>
            <p:nvPr/>
          </p:nvSpPr>
          <p:spPr bwMode="auto">
            <a:xfrm>
              <a:off x="42191" y="764704"/>
              <a:ext cx="903649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lvl="2"/>
              <a:r>
                <a:rPr lang="ru-RU" sz="2400" b="1">
                  <a:solidFill>
                    <a:srgbClr val="FF0000"/>
                  </a:solidFill>
                  <a:latin typeface="Monotype Corsiva" pitchFamily="66" charset="0"/>
                </a:rPr>
                <a:t>информация для родителей на стендах, папках, в методическом кабинете дошкольного образовательного учреждения;</a:t>
              </a:r>
            </a:p>
          </p:txBody>
        </p:sp>
        <p:sp>
          <p:nvSpPr>
            <p:cNvPr id="35852" name="Прямоугольник 9"/>
            <p:cNvSpPr>
              <a:spLocks noChangeArrowheads="1"/>
            </p:cNvSpPr>
            <p:nvPr/>
          </p:nvSpPr>
          <p:spPr bwMode="auto">
            <a:xfrm>
              <a:off x="266140" y="783974"/>
              <a:ext cx="5052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  <a:latin typeface="Monotype Corsiva" pitchFamily="66" charset="0"/>
                  <a:sym typeface="Wingdings 2" pitchFamily="18" charset="2"/>
                </a:rPr>
                <a:t></a:t>
              </a:r>
              <a:endParaRPr lang="ru-RU" sz="28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93663" y="2624138"/>
            <a:ext cx="8740775" cy="1108075"/>
            <a:chOff x="40118" y="1138354"/>
            <a:chExt cx="8741629" cy="110799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0118" y="1138354"/>
              <a:ext cx="8741629" cy="1107996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/>
            <a:p>
              <a:pPr lvl="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cs typeface="+mn-cs"/>
                </a:rPr>
                <a:t>устные журналы и дискуссии с участием психологов, медиков, специалистов по физкультуре, а также ознакомление родителей с ценным опытом воспитания;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5730" y="1200262"/>
              <a:ext cx="506462" cy="5238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accent2">
                      <a:lumMod val="75000"/>
                    </a:schemeClr>
                  </a:solidFill>
                  <a:latin typeface="Monotype Corsiva" pitchFamily="66" charset="0"/>
                  <a:cs typeface="+mn-cs"/>
                  <a:sym typeface="Wingdings 2"/>
                </a:rPr>
                <a:t>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90488" y="1984375"/>
            <a:ext cx="9053512" cy="522288"/>
            <a:chOff x="42190" y="1537628"/>
            <a:chExt cx="9053209" cy="523220"/>
          </a:xfrm>
        </p:grpSpPr>
        <p:sp>
          <p:nvSpPr>
            <p:cNvPr id="35847" name="Прямоугольник 8"/>
            <p:cNvSpPr>
              <a:spLocks noChangeArrowheads="1"/>
            </p:cNvSpPr>
            <p:nvPr/>
          </p:nvSpPr>
          <p:spPr bwMode="auto">
            <a:xfrm>
              <a:off x="42190" y="1628800"/>
              <a:ext cx="90532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lvl="2"/>
              <a:r>
                <a:rPr lang="ru-RU" sz="2400" b="1">
                  <a:solidFill>
                    <a:srgbClr val="0070C0"/>
                  </a:solidFill>
                  <a:latin typeface="Monotype Corsiva" pitchFamily="66" charset="0"/>
                </a:rPr>
                <a:t>консультации – индивидуальные и групповые;</a:t>
              </a:r>
            </a:p>
          </p:txBody>
        </p:sp>
        <p:sp>
          <p:nvSpPr>
            <p:cNvPr id="35848" name="Прямоугольник 16"/>
            <p:cNvSpPr>
              <a:spLocks noChangeArrowheads="1"/>
            </p:cNvSpPr>
            <p:nvPr/>
          </p:nvSpPr>
          <p:spPr bwMode="auto">
            <a:xfrm>
              <a:off x="251520" y="1537628"/>
              <a:ext cx="5052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00B0F0"/>
                  </a:solidFill>
                  <a:latin typeface="Monotype Corsiva" pitchFamily="66" charset="0"/>
                  <a:sym typeface="Wingdings 2" pitchFamily="18" charset="2"/>
                </a:rPr>
                <a:t></a:t>
              </a:r>
              <a:endParaRPr lang="ru-RU" sz="2800">
                <a:solidFill>
                  <a:srgbClr val="00B0F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04825" y="404813"/>
            <a:ext cx="6442075" cy="522287"/>
            <a:chOff x="35496" y="3212976"/>
            <a:chExt cx="6442149" cy="523220"/>
          </a:xfrm>
        </p:grpSpPr>
        <p:sp>
          <p:nvSpPr>
            <p:cNvPr id="36877" name="Прямоугольник 3"/>
            <p:cNvSpPr>
              <a:spLocks noChangeArrowheads="1"/>
            </p:cNvSpPr>
            <p:nvPr/>
          </p:nvSpPr>
          <p:spPr bwMode="auto">
            <a:xfrm>
              <a:off x="35496" y="3284984"/>
              <a:ext cx="64421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lvl="2"/>
              <a:r>
                <a:rPr lang="ru-RU" sz="2400" b="1">
                  <a:solidFill>
                    <a:srgbClr val="FF00FF"/>
                  </a:solidFill>
                  <a:latin typeface="Monotype Corsiva" pitchFamily="66" charset="0"/>
                </a:rPr>
                <a:t>семинары-практикумы;</a:t>
              </a:r>
            </a:p>
          </p:txBody>
        </p:sp>
        <p:sp>
          <p:nvSpPr>
            <p:cNvPr id="36878" name="Прямоугольник 4"/>
            <p:cNvSpPr>
              <a:spLocks noChangeArrowheads="1"/>
            </p:cNvSpPr>
            <p:nvPr/>
          </p:nvSpPr>
          <p:spPr bwMode="auto">
            <a:xfrm>
              <a:off x="251520" y="3212976"/>
              <a:ext cx="5052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00FF"/>
                  </a:solidFill>
                  <a:latin typeface="Monotype Corsiva" pitchFamily="66" charset="0"/>
                  <a:sym typeface="Wingdings 2" pitchFamily="18" charset="2"/>
                </a:rPr>
                <a:t></a:t>
              </a:r>
              <a:endParaRPr lang="ru-RU" sz="2800">
                <a:solidFill>
                  <a:srgbClr val="FF00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03238" y="927100"/>
            <a:ext cx="8316912" cy="1128713"/>
            <a:chOff x="31197" y="3697868"/>
            <a:chExt cx="8922298" cy="1127160"/>
          </a:xfrm>
        </p:grpSpPr>
        <p:sp>
          <p:nvSpPr>
            <p:cNvPr id="36875" name="Прямоугольник 6"/>
            <p:cNvSpPr>
              <a:spLocks noChangeArrowheads="1"/>
            </p:cNvSpPr>
            <p:nvPr/>
          </p:nvSpPr>
          <p:spPr bwMode="auto">
            <a:xfrm>
              <a:off x="31197" y="3717032"/>
              <a:ext cx="8922298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lvl="2"/>
              <a:r>
                <a:rPr lang="ru-RU" sz="2400" b="1">
                  <a:solidFill>
                    <a:srgbClr val="00B050"/>
                  </a:solidFill>
                  <a:latin typeface="Monotype Corsiva" pitchFamily="66" charset="0"/>
                </a:rPr>
                <a:t>тренинги и деловые игры с прослушиванием бесед с детьми, разбором проблемных ситуаций (видео), решение педагогических кроссвордов и т.д.;</a:t>
              </a:r>
            </a:p>
          </p:txBody>
        </p:sp>
        <p:sp>
          <p:nvSpPr>
            <p:cNvPr id="36876" name="Прямоугольник 7"/>
            <p:cNvSpPr>
              <a:spLocks noChangeArrowheads="1"/>
            </p:cNvSpPr>
            <p:nvPr/>
          </p:nvSpPr>
          <p:spPr bwMode="auto">
            <a:xfrm>
              <a:off x="251520" y="3697868"/>
              <a:ext cx="5052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00B050"/>
                  </a:solidFill>
                  <a:latin typeface="Monotype Corsiva" pitchFamily="66" charset="0"/>
                  <a:sym typeface="Wingdings 2" pitchFamily="18" charset="2"/>
                </a:rPr>
                <a:t></a:t>
              </a:r>
              <a:endParaRPr lang="ru-RU" sz="2800">
                <a:solidFill>
                  <a:srgbClr val="00B050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431800" y="2055813"/>
            <a:ext cx="8712200" cy="995362"/>
            <a:chOff x="-36512" y="4797152"/>
            <a:chExt cx="8712968" cy="995338"/>
          </a:xfrm>
        </p:grpSpPr>
        <p:sp>
          <p:nvSpPr>
            <p:cNvPr id="36873" name="Прямоугольник 9"/>
            <p:cNvSpPr>
              <a:spLocks noChangeArrowheads="1"/>
            </p:cNvSpPr>
            <p:nvPr/>
          </p:nvSpPr>
          <p:spPr bwMode="auto">
            <a:xfrm>
              <a:off x="-36512" y="5053826"/>
              <a:ext cx="871296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lvl="2"/>
              <a:r>
                <a:rPr lang="ru-RU" sz="2400" b="1">
                  <a:solidFill>
                    <a:srgbClr val="7030A0"/>
                  </a:solidFill>
                  <a:latin typeface="Monotype Corsiva" pitchFamily="66" charset="0"/>
                </a:rPr>
                <a:t>дни открытых дверей для родителей с просмотром занятий в физкультурном зале, закаливающих и лечебных процедур и т.д.;</a:t>
              </a:r>
            </a:p>
          </p:txBody>
        </p:sp>
        <p:sp>
          <p:nvSpPr>
            <p:cNvPr id="36874" name="Прямоугольник 10"/>
            <p:cNvSpPr>
              <a:spLocks noChangeArrowheads="1"/>
            </p:cNvSpPr>
            <p:nvPr/>
          </p:nvSpPr>
          <p:spPr bwMode="auto">
            <a:xfrm>
              <a:off x="250309" y="4797152"/>
              <a:ext cx="5052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7030A0"/>
                  </a:solidFill>
                  <a:latin typeface="Monotype Corsiva" pitchFamily="66" charset="0"/>
                  <a:sym typeface="Wingdings 2" pitchFamily="18" charset="2"/>
                </a:rPr>
                <a:t></a:t>
              </a:r>
              <a:endParaRPr lang="ru-RU" sz="2800">
                <a:solidFill>
                  <a:srgbClr val="7030A0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728663" y="3235325"/>
            <a:ext cx="8786812" cy="522288"/>
            <a:chOff x="250309" y="6074132"/>
            <a:chExt cx="8786187" cy="523220"/>
          </a:xfrm>
        </p:grpSpPr>
        <p:sp>
          <p:nvSpPr>
            <p:cNvPr id="36871" name="Прямоугольник 12"/>
            <p:cNvSpPr>
              <a:spLocks noChangeArrowheads="1"/>
            </p:cNvSpPr>
            <p:nvPr/>
          </p:nvSpPr>
          <p:spPr bwMode="auto">
            <a:xfrm>
              <a:off x="734367" y="6093296"/>
              <a:ext cx="830212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2060"/>
                  </a:solidFill>
                  <a:latin typeface="Monotype Corsiva" pitchFamily="66" charset="0"/>
                </a:rPr>
                <a:t>физкультурные праздники и досуги с привлечением семьи и т.д.</a:t>
              </a:r>
            </a:p>
          </p:txBody>
        </p:sp>
        <p:sp>
          <p:nvSpPr>
            <p:cNvPr id="36872" name="Прямоугольник 13"/>
            <p:cNvSpPr>
              <a:spLocks noChangeArrowheads="1"/>
            </p:cNvSpPr>
            <p:nvPr/>
          </p:nvSpPr>
          <p:spPr bwMode="auto">
            <a:xfrm>
              <a:off x="250309" y="6074132"/>
              <a:ext cx="5052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002060"/>
                  </a:solidFill>
                  <a:latin typeface="Monotype Corsiva" pitchFamily="66" charset="0"/>
                  <a:sym typeface="Wingdings 2" pitchFamily="18" charset="2"/>
                </a:rPr>
                <a:t></a:t>
              </a:r>
              <a:endParaRPr lang="ru-RU" sz="28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9532" y="332656"/>
            <a:ext cx="8424936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Таким образом, физкультурное образование основано на специально достигнутом уровне интеграции физкультурной образованности педагогов, детей и их родителей, что позволяет приобщить выпускников дошкольного учреждения к двигательной культуре.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781300"/>
            <a:ext cx="5715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76238"/>
            <a:ext cx="4048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976602" y="2636912"/>
            <a:ext cx="7375525" cy="20145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7338" y="261938"/>
            <a:ext cx="856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Принципы работы с семьей 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14338" y="908050"/>
            <a:ext cx="85693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66"/>
                </a:solidFill>
              </a:rPr>
              <a:t>1</a:t>
            </a:r>
            <a:r>
              <a:rPr lang="ru-RU" sz="2000">
                <a:solidFill>
                  <a:srgbClr val="FF0066"/>
                </a:solidFill>
              </a:rPr>
              <a:t>. Единство.</a:t>
            </a:r>
            <a:r>
              <a:rPr lang="ru-RU" sz="2000" b="1">
                <a:solidFill>
                  <a:srgbClr val="FF0066"/>
                </a:solidFill>
              </a:rPr>
              <a:t> </a:t>
            </a:r>
            <a:r>
              <a:rPr lang="ru-RU" sz="2000">
                <a:solidFill>
                  <a:srgbClr val="FF0066"/>
                </a:solidFill>
              </a:rPr>
              <a:t>Оно достигается в том случае, если цели и задачи в воспитании ребенка понятны родителям, если семья знакома с основным содержанием, методами и приемами оздоровительной работы в детском саду, а педагоги используют лучший опыт семейного воспитания.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88938" y="2540000"/>
            <a:ext cx="8551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</a:rPr>
              <a:t>2. Систематичность и последовательность</a:t>
            </a:r>
            <a:r>
              <a:rPr lang="ru-RU" sz="2000" b="1">
                <a:solidFill>
                  <a:srgbClr val="0000FF"/>
                </a:solidFill>
              </a:rPr>
              <a:t>.</a:t>
            </a:r>
            <a:r>
              <a:rPr lang="ru-RU" sz="2000">
                <a:solidFill>
                  <a:srgbClr val="0000FF"/>
                </a:solidFill>
              </a:rPr>
              <a:t> Работа проводится в соответствии с конкретным планом в течение всего года и всего периода пребывания ребенка в дошкольном образовательном учреждении.</a:t>
            </a:r>
          </a:p>
        </p:txBody>
      </p:sp>
      <p:pic>
        <p:nvPicPr>
          <p:cNvPr id="48129" name="Picture 1" descr="C:\ВМР ДС 440\МАРИНА\Мероприятия\ГОРОД 22.12.2015 г\Физкультурно-оздоровиельная работа в  МБДОУ № 440\Фотоальбомы\праздник ко дню защитника Отечества\DSC_0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4018120" cy="2681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88938" y="600075"/>
            <a:ext cx="8569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3. Индивидуальный подход</a:t>
            </a:r>
            <a:r>
              <a:rPr lang="ru-RU" sz="2400" b="1">
                <a:solidFill>
                  <a:srgbClr val="008000"/>
                </a:solidFill>
                <a:latin typeface="Monotype Corsiva" pitchFamily="66" charset="0"/>
              </a:rPr>
              <a:t>.</a:t>
            </a:r>
            <a:r>
              <a:rPr lang="ru-RU" sz="2400">
                <a:solidFill>
                  <a:srgbClr val="008000"/>
                </a:solidFill>
                <a:latin typeface="Monotype Corsiva" pitchFamily="66" charset="0"/>
              </a:rPr>
              <a:t> Каждый ребенок уникален и неповторим.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88938" y="1125538"/>
            <a:ext cx="8440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3300"/>
                </a:solidFill>
                <a:latin typeface="Monotype Corsiva" pitchFamily="66" charset="0"/>
              </a:rPr>
              <a:t>4. Взаимное доверие и взаимопомощь педагогов и родителей</a:t>
            </a:r>
            <a:r>
              <a:rPr lang="ru-RU" sz="2400" b="1" dirty="0">
                <a:solidFill>
                  <a:srgbClr val="FF3300"/>
                </a:solidFill>
                <a:latin typeface="Monotype Corsiva" pitchFamily="66" charset="0"/>
              </a:rPr>
              <a:t>.</a:t>
            </a:r>
            <a:r>
              <a:rPr lang="ru-RU" sz="2400" dirty="0">
                <a:solidFill>
                  <a:srgbClr val="FF33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FF3300"/>
                </a:solidFill>
                <a:latin typeface="Monotype Corsiva" pitchFamily="66" charset="0"/>
              </a:rPr>
              <a:t>    	Укрепление </a:t>
            </a:r>
            <a:r>
              <a:rPr lang="ru-RU" sz="2400" dirty="0">
                <a:solidFill>
                  <a:srgbClr val="FF3300"/>
                </a:solidFill>
                <a:latin typeface="Monotype Corsiva" pitchFamily="66" charset="0"/>
              </a:rPr>
              <a:t>авторитета педагогов в семье, а родителей – в дошкольном </a:t>
            </a:r>
            <a:r>
              <a:rPr lang="ru-RU" sz="2400" dirty="0" smtClean="0">
                <a:solidFill>
                  <a:srgbClr val="FF3300"/>
                </a:solidFill>
                <a:latin typeface="Monotype Corsiva" pitchFamily="66" charset="0"/>
              </a:rPr>
              <a:t>образовательном учреждении</a:t>
            </a:r>
            <a:r>
              <a:rPr lang="ru-RU" sz="2400" dirty="0">
                <a:solidFill>
                  <a:srgbClr val="FF33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26625" name="Picture 1" descr="C:\ВМР ДС 440\МАРИНА\Мероприятия\ГОРОД 22.12.2015 г\Физкультурно-оздоровиельная работа в  МБДОУ № 440\Фотоальбомы\праздники и развлечения с родителями\IMG_0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5080661" cy="38103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796" y="234226"/>
            <a:ext cx="8964488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+mn-cs"/>
              </a:rPr>
              <a:t>Содержание работы с семьей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+mn-cs"/>
              </a:rPr>
              <a:t>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07988" y="836613"/>
            <a:ext cx="813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b="1" i="1">
                <a:solidFill>
                  <a:srgbClr val="7030A0"/>
                </a:solidFill>
                <a:sym typeface="Wingdings 2" pitchFamily="18" charset="2"/>
              </a:rPr>
              <a:t></a:t>
            </a:r>
            <a:r>
              <a:rPr lang="ru-RU" b="1" i="1">
                <a:solidFill>
                  <a:srgbClr val="7030A0"/>
                </a:solidFill>
              </a:rPr>
              <a:t>целенаправленная просветительская работа, пропагандирующая закаливание, оптимальный двигательный режим, здоровый образ жизни и т.д.;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8463" y="1784350"/>
            <a:ext cx="8353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b="1" i="1">
                <a:solidFill>
                  <a:srgbClr val="FF0066"/>
                </a:solidFill>
                <a:sym typeface="Wingdings 2" pitchFamily="18" charset="2"/>
              </a:rPr>
              <a:t> </a:t>
            </a:r>
            <a:r>
              <a:rPr lang="ru-RU" b="1" i="1">
                <a:solidFill>
                  <a:srgbClr val="FF0066"/>
                </a:solidFill>
              </a:rPr>
              <a:t>ознакомление родителей со всем объемом оздоровительной работы в дошкольном образовательном учреждении, направленной на физическое, психическое и социальное развитие ребенка;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2913" y="2713038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b="1" i="1">
                <a:solidFill>
                  <a:srgbClr val="7030A0"/>
                </a:solidFill>
                <a:sym typeface="Wingdings 2" pitchFamily="18" charset="2"/>
              </a:rPr>
              <a:t> </a:t>
            </a:r>
            <a:r>
              <a:rPr lang="ru-RU" b="1" i="1">
                <a:solidFill>
                  <a:srgbClr val="7030A0"/>
                </a:solidFill>
              </a:rPr>
              <a:t>участие родителей в составлении индивидуальных программ оздоровления детей;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2275" y="3414713"/>
            <a:ext cx="856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b="1" i="1">
                <a:solidFill>
                  <a:srgbClr val="FF0066"/>
                </a:solidFill>
                <a:sym typeface="Wingdings 2" pitchFamily="18" charset="2"/>
              </a:rPr>
              <a:t> </a:t>
            </a:r>
            <a:r>
              <a:rPr lang="ru-RU" b="1" i="1">
                <a:solidFill>
                  <a:srgbClr val="FF0066"/>
                </a:solidFill>
              </a:rPr>
              <a:t>обязательное ознакомление родителей с результатами диагностики состояния ребенка;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288" y="4105275"/>
            <a:ext cx="8497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b="1" i="1">
                <a:solidFill>
                  <a:srgbClr val="7030A0"/>
                </a:solidFill>
                <a:sym typeface="Wingdings 2" pitchFamily="18" charset="2"/>
              </a:rPr>
              <a:t> </a:t>
            </a:r>
            <a:r>
              <a:rPr lang="ru-RU" b="1" i="1">
                <a:solidFill>
                  <a:srgbClr val="7030A0"/>
                </a:solidFill>
              </a:rPr>
              <a:t>обучение родителей конкретным методам и приемам оздоровления (ЛФК, дыхательная гимнастика, самомассаж и др.);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55875" y="4751388"/>
            <a:ext cx="64087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b="1" i="1">
                <a:solidFill>
                  <a:srgbClr val="FF0066"/>
                </a:solidFill>
                <a:sym typeface="Wingdings 2" pitchFamily="18" charset="2"/>
              </a:rPr>
              <a:t>  </a:t>
            </a:r>
            <a:r>
              <a:rPr lang="ru-RU" b="1" i="1">
                <a:solidFill>
                  <a:srgbClr val="FF0066"/>
                </a:solidFill>
              </a:rPr>
              <a:t>ознакомление родителей с лечебно-профилактическими мероприятиями, проводимыми в дошкольном образовательном учреждении, обучение нетрадиционным методам оздоровления детского организма (физиотерапия, ароматерапия и др.).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2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288" y="476250"/>
            <a:ext cx="82804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+mn-cs"/>
              </a:rPr>
              <a:t>Движение       является      основным стимулятором      жизнедеятельности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+mn-cs"/>
              </a:rPr>
              <a:t> организма      человека.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963" y="1628775"/>
            <a:ext cx="61991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6875" y="620713"/>
            <a:ext cx="8424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8000"/>
                </a:solidFill>
                <a:latin typeface="Arial Narrow" pitchFamily="34" charset="0"/>
              </a:rPr>
              <a:t>Физические упражнения являются средством неспецифической профилактики ряда функциональных расстройств и заболеваний</a:t>
            </a:r>
          </a:p>
        </p:txBody>
      </p:sp>
      <p:pic>
        <p:nvPicPr>
          <p:cNvPr id="23553" name="Picture 1" descr="C:\ВМР ДС 440\МАРИНА\Мероприятия\ГОРОД 22.12.2015 г\Физкультурно-оздоровиельная работа в  МБДОУ № 440\Фотоальбомы\мастер класс берегите ноги с молоду\S8302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32856"/>
            <a:ext cx="4407563" cy="3305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90800" y="396875"/>
            <a:ext cx="411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АНКЕТИРОВАНИЕ   ДЛЯ   РОДИТЕЛЕЙ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03225" y="749300"/>
            <a:ext cx="84899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i="1">
                <a:solidFill>
                  <a:srgbClr val="002060"/>
                </a:solidFill>
                <a:latin typeface="Calibri" pitchFamily="34" charset="0"/>
              </a:rPr>
              <a:t>«Как Вы оцениваете двигательную активность своих детей?»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>
                <a:solidFill>
                  <a:srgbClr val="002060"/>
                </a:solidFill>
                <a:latin typeface="Calibri" pitchFamily="34" charset="0"/>
              </a:rPr>
              <a:t>«Какое физкультурное оборудование имеется в Вашей семье?»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>
                <a:solidFill>
                  <a:srgbClr val="002060"/>
                </a:solidFill>
                <a:latin typeface="Calibri" pitchFamily="34" charset="0"/>
              </a:rPr>
              <a:t>«Как используется физкультурное оборудование для детей в Вашей семье?»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>
                <a:solidFill>
                  <a:srgbClr val="002060"/>
                </a:solidFill>
                <a:latin typeface="Calibri" pitchFamily="34" charset="0"/>
              </a:rPr>
              <a:t>«Принимаете ли Вы участие в двигательной активности Вашего ребенка?»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i="1">
                <a:solidFill>
                  <a:srgbClr val="002060"/>
                </a:solidFill>
                <a:latin typeface="Calibri" pitchFamily="34" charset="0"/>
              </a:rPr>
              <a:t>«Какие виды двигательной активности сына (дочери) осуществляются в Вашей семье?»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492375"/>
            <a:ext cx="532765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3225" y="2411413"/>
            <a:ext cx="3016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i="1">
                <a:solidFill>
                  <a:srgbClr val="002060"/>
                </a:solidFill>
                <a:latin typeface="Calibri" pitchFamily="34" charset="0"/>
              </a:rPr>
              <a:t>«Как часто, в какие дни и в какое время в Вашей семье осуществляется двигательная активность детей?» и др.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Натали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Диаграмма 1"/>
          <p:cNvGraphicFramePr>
            <a:graphicFrameLocks/>
          </p:cNvGraphicFramePr>
          <p:nvPr/>
        </p:nvGraphicFramePr>
        <p:xfrm>
          <a:off x="307975" y="1947863"/>
          <a:ext cx="8528050" cy="4710112"/>
        </p:xfrm>
        <a:graphic>
          <a:graphicData uri="http://schemas.openxmlformats.org/presentationml/2006/ole">
            <p:oleObj spid="_x0000_s21506" r:id="rId4" imgW="8522947" imgH="4712616" progId="Excel.Shee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927884"/>
            <a:ext cx="73448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latin typeface="Adobe Fan Heiti Std B" pitchFamily="34" charset="-128"/>
                <a:ea typeface="Adobe Fan Heiti Std B" pitchFamily="34" charset="-128"/>
                <a:cs typeface="+mn-cs"/>
              </a:rPr>
              <a:t>«Как Вы оцениваете двигательную активность своих детей?»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267580"/>
            <a:ext cx="1264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+mn-lt"/>
                <a:cs typeface="+mn-cs"/>
              </a:rPr>
              <a:t>79 человек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4822" y="1484784"/>
            <a:ext cx="1264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3300"/>
                  </a:solidFill>
                </a:ln>
                <a:latin typeface="+mn-lt"/>
                <a:cs typeface="+mn-cs"/>
              </a:rPr>
              <a:t>95 человек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7561" y="3861048"/>
            <a:ext cx="125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+mn-lt"/>
                <a:cs typeface="+mn-cs"/>
              </a:rPr>
              <a:t>3 человека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3933056"/>
            <a:ext cx="125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+mn-lt"/>
                <a:cs typeface="+mn-cs"/>
              </a:rPr>
              <a:t>4 человека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3319" y="404664"/>
            <a:ext cx="3997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Родители ответили: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899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Griffon</dc:creator>
  <cp:lastModifiedBy>Пользователь</cp:lastModifiedBy>
  <cp:revision>60</cp:revision>
  <dcterms:created xsi:type="dcterms:W3CDTF">2012-03-21T14:23:30Z</dcterms:created>
  <dcterms:modified xsi:type="dcterms:W3CDTF">2017-02-14T06:09:49Z</dcterms:modified>
</cp:coreProperties>
</file>