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6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6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2016223"/>
          </a:xfrm>
        </p:spPr>
        <p:txBody>
          <a:bodyPr>
            <a:noAutofit/>
          </a:bodyPr>
          <a:lstStyle/>
          <a:p>
            <a:r>
              <a:rPr lang="ru-RU" sz="6000" dirty="0" smtClean="0">
                <a:ln w="6350"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Закаливание детей</a:t>
            </a:r>
            <a:endParaRPr lang="ru-RU" sz="6000" dirty="0">
              <a:ln w="6350">
                <a:solidFill>
                  <a:schemeClr val="accent3">
                    <a:lumMod val="75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1\Downloads\1297186324_organizacia-zdorovia-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852936"/>
            <a:ext cx="4824536" cy="3409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способа дозирования солнечных ванн.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	1. </a:t>
            </a:r>
            <a:r>
              <a:rPr lang="ru-RU" sz="2000" u="sng" dirty="0" smtClean="0"/>
              <a:t>Минутный: </a:t>
            </a:r>
            <a:r>
              <a:rPr lang="ru-RU" sz="2000" dirty="0" smtClean="0"/>
              <a:t>В соответствие с временем года и интенсивностью солнечной радиации начинают с 5-10 минутного пребывания на солнце, а затем каждый раз продолжительность процедуры увеличивают на 5-10 минут и постепенно доводят ее до 3-4ч. с 15-минутными перерывами в тени после каждого часа облучения.</a:t>
            </a:r>
          </a:p>
          <a:p>
            <a:pPr>
              <a:buNone/>
            </a:pPr>
            <a:r>
              <a:rPr lang="ru-RU" sz="2000" dirty="0" smtClean="0"/>
              <a:t>	.</a:t>
            </a:r>
            <a:endParaRPr lang="ru-RU" sz="2000" dirty="0"/>
          </a:p>
        </p:txBody>
      </p:sp>
      <p:pic>
        <p:nvPicPr>
          <p:cNvPr id="4099" name="Picture 3" descr="C:\Users\1\Downloads\tan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645024"/>
            <a:ext cx="3744416" cy="2508759"/>
          </a:xfrm>
          <a:prstGeom prst="rect">
            <a:avLst/>
          </a:prstGeom>
          <a:noFill/>
        </p:spPr>
      </p:pic>
      <p:pic>
        <p:nvPicPr>
          <p:cNvPr id="4100" name="Picture 4" descr="C:\Users\1\Downloads\28-29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429000"/>
            <a:ext cx="2079956" cy="2737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692150"/>
            <a:ext cx="8229600" cy="543401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2. </a:t>
            </a:r>
            <a:r>
              <a:rPr lang="ru-RU" sz="2400" u="sng" dirty="0" smtClean="0"/>
              <a:t>Калорийный</a:t>
            </a:r>
            <a:r>
              <a:rPr lang="ru-RU" sz="2400" dirty="0" smtClean="0"/>
              <a:t> :  При этом способе время солнечной ванны определяется количеством тепловых единиц, получаемых данным лицом на 1 см² поверхности тела. для этого применяют прибор – </a:t>
            </a:r>
            <a:r>
              <a:rPr lang="ru-RU" sz="2400" dirty="0" err="1" smtClean="0"/>
              <a:t>антинометр</a:t>
            </a:r>
            <a:r>
              <a:rPr lang="ru-RU" sz="2400" dirty="0" smtClean="0"/>
              <a:t>, измеряющий интенсивность солнечной радиации, или специальные таблицы, показывающие время, необходимое для получения дозы солнечной радиации в различное время дня и года.</a:t>
            </a:r>
          </a:p>
          <a:p>
            <a:endParaRPr lang="ru-RU" dirty="0"/>
          </a:p>
        </p:txBody>
      </p:sp>
      <p:pic>
        <p:nvPicPr>
          <p:cNvPr id="5123" name="Picture 3" descr="C:\Users\1\Downloads\12719373554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822700"/>
            <a:ext cx="3175000" cy="3035300"/>
          </a:xfrm>
          <a:prstGeom prst="rect">
            <a:avLst/>
          </a:prstGeom>
          <a:noFill/>
        </p:spPr>
      </p:pic>
      <p:pic>
        <p:nvPicPr>
          <p:cNvPr id="5124" name="Picture 4" descr="C:\Users\1\Downloads\1323374267_1310681280_post-4600-1188666598_thu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429000"/>
            <a:ext cx="2426670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2592288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ln w="6350">
                  <a:solidFill>
                    <a:schemeClr val="tx1"/>
                  </a:solidFill>
                </a:ln>
              </a:rPr>
              <a:t>Гигиеническая характеристика, методика и дозировка применения различных видов водных процедур.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C:\Users\1\Downloads\zakalivanie-rebenka-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11760" y="3356992"/>
            <a:ext cx="5285613" cy="3501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Обтирание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170" name="Picture 2" descr="C:\Users\1\Downloads\284-13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8"/>
            <a:ext cx="6984776" cy="48194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Обливание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194" name="Picture 2" descr="C:\Users\1\Downloads\pravila-oblivani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24744"/>
            <a:ext cx="3810000" cy="2857500"/>
          </a:xfrm>
          <a:prstGeom prst="rect">
            <a:avLst/>
          </a:prstGeom>
          <a:noFill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564904"/>
            <a:ext cx="4499545" cy="4130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Душ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218" name="Picture 2" descr="C:\Users\1\Downloads\swill_b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84783"/>
            <a:ext cx="6336704" cy="46373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Купание в открытых водоемах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42" name="Picture 2" descr="C:\Users\1\Downloads\swimin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1196753"/>
            <a:ext cx="4320480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 descr="C:\Users\1\Downloads\bez-imeni-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7006" y="3273004"/>
            <a:ext cx="5496994" cy="3584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n w="6350">
                  <a:solidFill>
                    <a:srgbClr val="FF0000"/>
                  </a:solidFill>
                </a:ln>
                <a:solidFill>
                  <a:schemeClr val="tx1"/>
                </a:solidFill>
              </a:rPr>
              <a:t>Растирание снегом и купание в ледяной воде (</a:t>
            </a:r>
            <a:r>
              <a:rPr lang="ru-RU" dirty="0" err="1" smtClean="0">
                <a:ln w="6350">
                  <a:solidFill>
                    <a:srgbClr val="FF0000"/>
                  </a:solidFill>
                </a:ln>
                <a:solidFill>
                  <a:schemeClr val="tx1"/>
                </a:solidFill>
              </a:rPr>
              <a:t>моржевание</a:t>
            </a:r>
            <a:r>
              <a:rPr lang="ru-RU" dirty="0" smtClean="0">
                <a:ln w="6350">
                  <a:solidFill>
                    <a:srgbClr val="FF0000"/>
                  </a:solidFill>
                </a:ln>
                <a:solidFill>
                  <a:schemeClr val="tx1"/>
                </a:solidFill>
              </a:rPr>
              <a:t>)</a:t>
            </a:r>
            <a:endParaRPr lang="ru-RU" dirty="0">
              <a:ln w="6350">
                <a:solidFill>
                  <a:srgbClr val="FF0000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11266" name="Picture 2" descr="C:\Users\1\Downloads\77287643_3713712_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4427984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7" name="Picture 3" descr="C:\Users\1\Downloads\full13241002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284984"/>
            <a:ext cx="4488077" cy="3359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ln w="635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Здоровье!</a:t>
            </a:r>
            <a:endParaRPr lang="ru-RU" sz="7200" dirty="0">
              <a:ln w="635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 descr="C:\Users\1\Downloads\15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35696" y="1772816"/>
            <a:ext cx="5025157" cy="43799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Downloads\zdorovyj-obraz-zhizn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188640"/>
            <a:ext cx="8696945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ownloads\zakalyaisya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76672"/>
            <a:ext cx="6121400" cy="612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 w="18000">
                  <a:solidFill>
                    <a:schemeClr val="accent3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Кожные покровы</a:t>
            </a:r>
            <a:endParaRPr lang="ru-RU" sz="5400" b="1" dirty="0">
              <a:ln w="18000">
                <a:solidFill>
                  <a:schemeClr val="accent3">
                    <a:lumMod val="75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098" name="Picture 2" descr="C:\Users\1\Downloads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2880320" cy="4328350"/>
          </a:xfrm>
          <a:prstGeom prst="rect">
            <a:avLst/>
          </a:prstGeom>
          <a:noFill/>
        </p:spPr>
      </p:pic>
      <p:pic>
        <p:nvPicPr>
          <p:cNvPr id="4099" name="Picture 3" descr="C:\Users\1\Downloads\866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573016"/>
            <a:ext cx="3810000" cy="279082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3968" y="2060848"/>
            <a:ext cx="414842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Кожные рецепторы</a:t>
            </a:r>
            <a:endParaRPr lang="ru-RU" sz="3600" b="1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Users\1\Downloads\77287643_3713712_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420888"/>
            <a:ext cx="5441416" cy="41490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n w="6350"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Процедуры закаливания можно осуществлять при:</a:t>
            </a:r>
            <a:endParaRPr lang="ru-RU" dirty="0">
              <a:ln w="6350">
                <a:solidFill>
                  <a:schemeClr val="accent3">
                    <a:lumMod val="75000"/>
                  </a:schemeClr>
                </a:solidFill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 условии полного здоровья</a:t>
            </a:r>
          </a:p>
          <a:p>
            <a:r>
              <a:rPr lang="ru-RU" dirty="0" smtClean="0"/>
              <a:t>с учётом возрастных и индивидуальных особенностей организма.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n w="6350"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Принципы закаливания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38397" y="1600200"/>
            <a:ext cx="7067205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333375"/>
            <a:ext cx="8229600" cy="597535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Сознательное и заинтересованное отношение к процессу закаливания. </a:t>
            </a:r>
          </a:p>
          <a:p>
            <a:r>
              <a:rPr lang="ru-RU" sz="4400" dirty="0" smtClean="0"/>
              <a:t>Постепенность закаливания. </a:t>
            </a:r>
          </a:p>
          <a:p>
            <a:r>
              <a:rPr lang="ru-RU" sz="4400" dirty="0" smtClean="0"/>
              <a:t>Систематичность закаливания. </a:t>
            </a:r>
          </a:p>
          <a:p>
            <a:r>
              <a:rPr lang="ru-RU" sz="4400" dirty="0" smtClean="0"/>
              <a:t>Разнообразие средств закаливания.</a:t>
            </a:r>
            <a:endParaRPr lang="ru-RU" sz="4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584176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>
                <a:ln w="6350"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Закаливание солнцем. Методика приёма солнечных ванн, дозировка.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1\Downloads\rebenok-na-dach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63688" y="2204864"/>
            <a:ext cx="5976664" cy="44824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ownloads\sol_vana_200x14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060848"/>
            <a:ext cx="6264275" cy="4478337"/>
          </a:xfrm>
          <a:prstGeom prst="rect">
            <a:avLst/>
          </a:prstGeom>
          <a:noFill/>
        </p:spPr>
      </p:pic>
      <p:pic>
        <p:nvPicPr>
          <p:cNvPr id="3075" name="Picture 3" descr="C:\Users\1\Downloads\telpics_ru_81927490_185x24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9787" y="0"/>
            <a:ext cx="2554213" cy="33135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117</TotalTime>
  <Words>148</Words>
  <Application>Microsoft Office PowerPoint</Application>
  <PresentationFormat>Экран (4:3)</PresentationFormat>
  <Paragraphs>23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Закаливание детей</vt:lpstr>
      <vt:lpstr>Слайд 2</vt:lpstr>
      <vt:lpstr>Слайд 3</vt:lpstr>
      <vt:lpstr>Кожные покровы</vt:lpstr>
      <vt:lpstr>Процедуры закаливания можно осуществлять при:</vt:lpstr>
      <vt:lpstr>Принципы закаливания. </vt:lpstr>
      <vt:lpstr>Слайд 7</vt:lpstr>
      <vt:lpstr>Закаливание солнцем. Методика приёма солнечных ванн, дозировка. </vt:lpstr>
      <vt:lpstr>Слайд 9</vt:lpstr>
      <vt:lpstr>2 способа дозирования солнечных ванн.</vt:lpstr>
      <vt:lpstr>Слайд 11</vt:lpstr>
      <vt:lpstr>Гигиеническая характеристика, методика и дозировка применения различных видов водных процедур. </vt:lpstr>
      <vt:lpstr>Обтирание</vt:lpstr>
      <vt:lpstr>Обливание</vt:lpstr>
      <vt:lpstr>Душ</vt:lpstr>
      <vt:lpstr>Купание в открытых водоемах</vt:lpstr>
      <vt:lpstr>Растирание снегом и купание в ледяной воде (моржевание)</vt:lpstr>
      <vt:lpstr>Здоровье!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Пользователь</cp:lastModifiedBy>
  <cp:revision>14</cp:revision>
  <dcterms:created xsi:type="dcterms:W3CDTF">2012-12-03T18:41:57Z</dcterms:created>
  <dcterms:modified xsi:type="dcterms:W3CDTF">2017-02-15T05:42:04Z</dcterms:modified>
</cp:coreProperties>
</file>