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7"/>
  </p:notes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22C16"/>
    <a:srgbClr val="0C788E"/>
    <a:srgbClr val="006666"/>
    <a:srgbClr val="0099CC"/>
    <a:srgbClr val="3366CC"/>
    <a:srgbClr val="660033"/>
    <a:srgbClr val="003399"/>
    <a:srgbClr val="D6009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7323" autoAdjust="0"/>
    <p:restoredTop sz="94652" autoAdjust="0"/>
  </p:normalViewPr>
  <p:slideViewPr>
    <p:cSldViewPr>
      <p:cViewPr varScale="1">
        <p:scale>
          <a:sx n="82" d="100"/>
          <a:sy n="82" d="100"/>
        </p:scale>
        <p:origin x="-540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ru-RU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9798B0C1-D8BC-456F-A724-117496E0C90A}" type="datetimeFigureOut">
              <a:rPr lang="ru-RU"/>
              <a:pPr/>
              <a:t>08.04.2013</a:t>
            </a:fld>
            <a:endParaRPr lang="ru-RU"/>
          </a:p>
        </p:txBody>
      </p:sp>
      <p:sp>
        <p:nvSpPr>
          <p:cNvPr id="18436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84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843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ru-RU"/>
          </a:p>
        </p:txBody>
      </p:sp>
      <p:sp>
        <p:nvSpPr>
          <p:cNvPr id="184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1667A84F-BFD4-402E-8D6D-BA4817ACF5F4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1C94B5A-9FCD-48E5-AE6D-8AD798584A94}" type="datetime1">
              <a:rPr lang="ru-RU"/>
              <a:pPr/>
              <a:t>08.04.2013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ru-RU"/>
              <a:t>Козуб Ольга Юрьевна (инструктор)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27EA4D-2616-4BFC-8D8D-57F4F73215C7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48C03C0-536D-40A1-BC07-E136B6C2F366}" type="datetime1">
              <a:rPr lang="ru-RU"/>
              <a:pPr/>
              <a:t>08.04.2013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ru-RU"/>
              <a:t>Козуб Ольга Юрьевна (инструктор)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AFAAD2-6DAB-4F3F-81B2-A39282BD16CE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CB7F191-6222-4B40-AD7A-544BF1CA469A}" type="datetime1">
              <a:rPr lang="ru-RU"/>
              <a:pPr/>
              <a:t>08.04.2013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ru-RU"/>
              <a:t>Козуб Ольга Юрьевна (инструктор)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BFBA7F-54C0-44E4-A847-6CA36CD02AB8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0C86BA5-EFB8-4895-9DD7-E881C618E309}" type="datetime1">
              <a:rPr lang="ru-RU"/>
              <a:pPr/>
              <a:t>08.04.2013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ru-RU"/>
              <a:t>Козуб Ольга Юрьевна (инструктор)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DDBB0D-756E-4182-AD37-23FFC2438BE7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6551A38-0356-42E9-A344-0B77FC4CFA6B}" type="datetime1">
              <a:rPr lang="ru-RU"/>
              <a:pPr/>
              <a:t>08.04.2013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ru-RU"/>
              <a:t>Козуб Ольга Юрьевна (инструктор)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8339C0-93B2-4F50-BDEF-683B9A5B9DEB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4FD1AF-B5E5-4407-BF6F-2C1B821DCCD0}" type="datetime1">
              <a:rPr lang="ru-RU"/>
              <a:pPr/>
              <a:t>08.04.2013</a:t>
            </a:fld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ru-RU"/>
              <a:t>Козуб Ольга Юрьевна (инструктор)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0925FF-B640-48B9-AF66-115B9FF818A1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9D787CB-4418-46F2-A4E1-BAD697E1E272}" type="datetime1">
              <a:rPr lang="ru-RU"/>
              <a:pPr/>
              <a:t>08.04.2013</a:t>
            </a:fld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ru-RU"/>
              <a:t>Козуб Ольга Юрьевна (инструктор)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0E4324-2BC5-4686-9DA9-ACAA60093A05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3013055-7263-4921-9EA7-899AC777C504}" type="datetime1">
              <a:rPr lang="ru-RU"/>
              <a:pPr/>
              <a:t>08.04.2013</a:t>
            </a:fld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ru-RU"/>
              <a:t>Козуб Ольга Юрьевна (инструктор)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A48F96-9F76-4108-8197-ED569DD68318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3D034DA-AC56-448C-A9D1-083B4D856880}" type="datetime1">
              <a:rPr lang="ru-RU"/>
              <a:pPr/>
              <a:t>08.04.2013</a:t>
            </a:fld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ru-RU"/>
              <a:t>Козуб Ольга Юрьевна (инструктор)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FA42EB-9331-4E75-A2C3-79975033E8F2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5D5EB18-533E-4D4E-838B-82DA4A48FB59}" type="datetime1">
              <a:rPr lang="ru-RU"/>
              <a:pPr/>
              <a:t>08.04.2013</a:t>
            </a:fld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ru-RU"/>
              <a:t>Козуб Ольга Юрьевна (инструктор)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A471E1-B7F4-4B2B-A176-0568D6FC4953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0071F90-5940-43D2-B14F-EA59A7D154DA}" type="datetime1">
              <a:rPr lang="ru-RU"/>
              <a:pPr/>
              <a:t>08.04.2013</a:t>
            </a:fld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ru-RU"/>
              <a:t>Козуб Ольга Юрьевна (инструктор)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2DF563-119B-47E8-B768-5713FB82B1D0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cambiar el estilo de título	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F12AA00D-9C16-4538-B5A2-6A25917AA715}" type="datetime1">
              <a:rPr lang="ru-RU"/>
              <a:pPr/>
              <a:t>08.04.2013</a:t>
            </a:fld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ru-RU"/>
              <a:t>Козуб Ольга Юрьевна (инструктор)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45BDCA65-49C0-4D05-ADBB-3BF63BEF631B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6786563" y="6643688"/>
            <a:ext cx="2357437" cy="2143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ru-RU">
              <a:solidFill>
                <a:srgbClr val="FFFFFF"/>
              </a:solidFill>
            </a:endParaRPr>
          </a:p>
        </p:txBody>
      </p:sp>
      <p:sp>
        <p:nvSpPr>
          <p:cNvPr id="13318" name="WordArt 6"/>
          <p:cNvSpPr>
            <a:spLocks noChangeArrowheads="1" noChangeShapeType="1" noTextEdit="1"/>
          </p:cNvSpPr>
          <p:nvPr/>
        </p:nvSpPr>
        <p:spPr bwMode="auto">
          <a:xfrm>
            <a:off x="827088" y="1557338"/>
            <a:ext cx="7715250" cy="7524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4800" kern="10">
                <a:ln w="9525">
                  <a:noFill/>
                  <a:round/>
                  <a:headEnd/>
                  <a:tailEnd/>
                </a:ln>
                <a:solidFill>
                  <a:srgbClr val="336699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Monotype Corsiva"/>
              </a:rPr>
              <a:t>Утренняя гимнастика для детей</a:t>
            </a:r>
          </a:p>
        </p:txBody>
      </p:sp>
      <p:sp>
        <p:nvSpPr>
          <p:cNvPr id="13319" name="WordArt 7"/>
          <p:cNvSpPr>
            <a:spLocks noChangeArrowheads="1" noChangeShapeType="1" noTextEdit="1"/>
          </p:cNvSpPr>
          <p:nvPr/>
        </p:nvSpPr>
        <p:spPr bwMode="auto">
          <a:xfrm>
            <a:off x="5364163" y="5445125"/>
            <a:ext cx="3076575" cy="400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2800" kern="10" spc="560"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solidFill>
                  <a:schemeClr val="folHlink"/>
                </a:solidFill>
                <a:effectLst>
                  <a:outerShdw dist="45791" dir="3378596" algn="ctr" rotWithShape="0">
                    <a:srgbClr val="4D4D4D">
                      <a:alpha val="80000"/>
                    </a:srgbClr>
                  </a:outerShdw>
                </a:effectLst>
                <a:latin typeface="Arial"/>
                <a:cs typeface="Arial"/>
              </a:rPr>
              <a:t>советы родителям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/>
          <a:p>
            <a:r>
              <a:rPr lang="ru-RU"/>
              <a:t>Козуб Ольга Юрьевна (инструктор)</a:t>
            </a:r>
          </a:p>
        </p:txBody>
      </p:sp>
      <p:sp>
        <p:nvSpPr>
          <p:cNvPr id="10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/>
          <a:p>
            <a:pPr>
              <a:defRPr/>
            </a:pPr>
            <a:fld id="{85729193-F416-4D44-85B8-0223B934114D}" type="slidenum">
              <a:rPr lang="es-ES"/>
              <a:pPr>
                <a:defRPr/>
              </a:pPr>
              <a:t>10</a:t>
            </a:fld>
            <a:endParaRPr lang="es-E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>
              <a:buFontTx/>
              <a:buNone/>
            </a:pPr>
            <a:r>
              <a:rPr lang="ru-RU" sz="2000" smtClean="0"/>
              <a:t>Не следует принимать пищу перед гимнастикой!</a:t>
            </a:r>
          </a:p>
          <a:p>
            <a:pPr lvl="1">
              <a:buFontTx/>
              <a:buNone/>
            </a:pPr>
            <a:endParaRPr lang="ru-RU" sz="2000" b="1" smtClean="0"/>
          </a:p>
          <a:p>
            <a:pPr lvl="1">
              <a:buFontTx/>
              <a:buNone/>
            </a:pPr>
            <a:r>
              <a:rPr lang="ru-RU" sz="2000" smtClean="0"/>
              <a:t>Если ребенок плохо себя чувствует или заболел!</a:t>
            </a:r>
          </a:p>
          <a:p>
            <a:pPr lvl="1">
              <a:buFontTx/>
              <a:buNone/>
            </a:pPr>
            <a:endParaRPr lang="ru-RU" sz="2000" b="1" smtClean="0"/>
          </a:p>
          <a:p>
            <a:pPr lvl="1">
              <a:buFontTx/>
              <a:buNone/>
            </a:pPr>
            <a:r>
              <a:rPr lang="ru-RU" sz="2000" smtClean="0"/>
              <a:t>Не следует раздражаться, если ребенок неправильно выполняет упражнения!</a:t>
            </a:r>
          </a:p>
          <a:p>
            <a:pPr lvl="1">
              <a:buFontTx/>
              <a:buNone/>
            </a:pPr>
            <a:endParaRPr lang="ru-RU" sz="2000" b="1" smtClean="0"/>
          </a:p>
          <a:p>
            <a:pPr lvl="1">
              <a:buFontTx/>
              <a:buNone/>
            </a:pPr>
            <a:r>
              <a:rPr lang="ru-RU" sz="2000" smtClean="0"/>
              <a:t>Проводить зарядку в плохом настроении!</a:t>
            </a:r>
            <a:endParaRPr lang="ru-RU" sz="2000" b="1" smtClean="0"/>
          </a:p>
          <a:p>
            <a:pPr lvl="1">
              <a:buFontTx/>
              <a:buNone/>
            </a:pPr>
            <a:r>
              <a:rPr lang="ru-RU" sz="2000" smtClean="0"/>
              <a:t>Не следует надевать на ребенка тесную и теплую одежду!</a:t>
            </a:r>
          </a:p>
        </p:txBody>
      </p:sp>
      <p:sp>
        <p:nvSpPr>
          <p:cNvPr id="26628" name="WordArt 4"/>
          <p:cNvSpPr>
            <a:spLocks noChangeArrowheads="1" noChangeShapeType="1" noTextEdit="1"/>
          </p:cNvSpPr>
          <p:nvPr/>
        </p:nvSpPr>
        <p:spPr bwMode="auto">
          <a:xfrm>
            <a:off x="2555875" y="765175"/>
            <a:ext cx="3990975" cy="400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2800" kern="10">
                <a:ln w="12700">
                  <a:solidFill>
                    <a:srgbClr val="660033"/>
                  </a:solidFill>
                  <a:round/>
                  <a:headEnd/>
                  <a:tailEnd/>
                </a:ln>
                <a:solidFill>
                  <a:srgbClr val="663300">
                    <a:alpha val="50000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Arial"/>
                <a:cs typeface="Arial"/>
              </a:rPr>
              <a:t>Чего не следует делать!</a:t>
            </a:r>
          </a:p>
        </p:txBody>
      </p:sp>
      <p:sp>
        <p:nvSpPr>
          <p:cNvPr id="26629" name="AutoShape 5"/>
          <p:cNvSpPr>
            <a:spLocks noChangeArrowheads="1"/>
          </p:cNvSpPr>
          <p:nvPr/>
        </p:nvSpPr>
        <p:spPr bwMode="auto">
          <a:xfrm>
            <a:off x="395288" y="1700213"/>
            <a:ext cx="576262" cy="287337"/>
          </a:xfrm>
          <a:prstGeom prst="rightArrow">
            <a:avLst>
              <a:gd name="adj1" fmla="val 50000"/>
              <a:gd name="adj2" fmla="val 50138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6630" name="AutoShape 6"/>
          <p:cNvSpPr>
            <a:spLocks noChangeArrowheads="1"/>
          </p:cNvSpPr>
          <p:nvPr/>
        </p:nvSpPr>
        <p:spPr bwMode="auto">
          <a:xfrm>
            <a:off x="395288" y="2420938"/>
            <a:ext cx="576262" cy="287337"/>
          </a:xfrm>
          <a:prstGeom prst="rightArrow">
            <a:avLst>
              <a:gd name="adj1" fmla="val 50000"/>
              <a:gd name="adj2" fmla="val 50138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6631" name="AutoShape 7"/>
          <p:cNvSpPr>
            <a:spLocks noChangeArrowheads="1"/>
          </p:cNvSpPr>
          <p:nvPr/>
        </p:nvSpPr>
        <p:spPr bwMode="auto">
          <a:xfrm>
            <a:off x="395288" y="3141663"/>
            <a:ext cx="576262" cy="287337"/>
          </a:xfrm>
          <a:prstGeom prst="rightArrow">
            <a:avLst>
              <a:gd name="adj1" fmla="val 50000"/>
              <a:gd name="adj2" fmla="val 50138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6632" name="AutoShape 8"/>
          <p:cNvSpPr>
            <a:spLocks noChangeArrowheads="1"/>
          </p:cNvSpPr>
          <p:nvPr/>
        </p:nvSpPr>
        <p:spPr bwMode="auto">
          <a:xfrm>
            <a:off x="395288" y="4508500"/>
            <a:ext cx="576262" cy="287338"/>
          </a:xfrm>
          <a:prstGeom prst="rightArrow">
            <a:avLst>
              <a:gd name="adj1" fmla="val 50000"/>
              <a:gd name="adj2" fmla="val 50138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6633" name="AutoShape 9"/>
          <p:cNvSpPr>
            <a:spLocks noChangeArrowheads="1"/>
          </p:cNvSpPr>
          <p:nvPr/>
        </p:nvSpPr>
        <p:spPr bwMode="auto">
          <a:xfrm>
            <a:off x="395288" y="4149725"/>
            <a:ext cx="576262" cy="287338"/>
          </a:xfrm>
          <a:prstGeom prst="rightArrow">
            <a:avLst>
              <a:gd name="adj1" fmla="val 50000"/>
              <a:gd name="adj2" fmla="val 50138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/>
          <a:p>
            <a:r>
              <a:rPr lang="ru-RU"/>
              <a:t>Козуб Ольга Юрьевна (инструктор)</a:t>
            </a:r>
          </a:p>
        </p:txBody>
      </p:sp>
      <p:sp>
        <p:nvSpPr>
          <p:cNvPr id="10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/>
          <a:p>
            <a:pPr>
              <a:defRPr/>
            </a:pPr>
            <a:fld id="{C9F7BA91-FB75-4C01-8454-8C9D8414D8BF}" type="slidenum">
              <a:rPr lang="es-ES"/>
              <a:pPr>
                <a:defRPr/>
              </a:pPr>
              <a:t>11</a:t>
            </a:fld>
            <a:endParaRPr lang="es-ES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ru-RU" sz="2000" smtClean="0"/>
              <a:t>            Первое, что хотелось бы отметить,  ребенку нужно правильно дышать. Через нос. Чтобы лучше это контролировать, включайте упражнения со звуками на выдохе («с-с-с»; «ш-ш-ш»).</a:t>
            </a:r>
            <a:endParaRPr lang="ru-RU" sz="2000" b="1" smtClean="0"/>
          </a:p>
          <a:p>
            <a:pPr>
              <a:lnSpc>
                <a:spcPct val="80000"/>
              </a:lnSpc>
              <a:buFontTx/>
              <a:buNone/>
            </a:pPr>
            <a:r>
              <a:rPr lang="ru-RU" sz="2000" smtClean="0"/>
              <a:t>            Занимайтесь вместе с ним.</a:t>
            </a:r>
            <a:endParaRPr lang="ru-RU" sz="2000" b="1" smtClean="0"/>
          </a:p>
          <a:p>
            <a:pPr>
              <a:lnSpc>
                <a:spcPct val="80000"/>
              </a:lnSpc>
              <a:buFontTx/>
              <a:buNone/>
            </a:pPr>
            <a:r>
              <a:rPr lang="ru-RU" sz="2000" smtClean="0"/>
              <a:t>            Контролируйте безопасность ребенка, но не подавляйте его активность</a:t>
            </a:r>
            <a:endParaRPr lang="ru-RU" sz="2000" b="1" smtClean="0"/>
          </a:p>
          <a:p>
            <a:pPr>
              <a:lnSpc>
                <a:spcPct val="80000"/>
              </a:lnSpc>
              <a:buFontTx/>
              <a:buNone/>
            </a:pPr>
            <a:r>
              <a:rPr lang="ru-RU" sz="2000" smtClean="0"/>
              <a:t>            Сравнивайте достижения ребенка только с его личными прошлыми результатами</a:t>
            </a:r>
            <a:endParaRPr lang="ru-RU" sz="2000" b="1" smtClean="0"/>
          </a:p>
          <a:p>
            <a:pPr>
              <a:lnSpc>
                <a:spcPct val="80000"/>
              </a:lnSpc>
              <a:buFontTx/>
              <a:buNone/>
            </a:pPr>
            <a:r>
              <a:rPr lang="ru-RU" sz="2000" smtClean="0"/>
              <a:t>            Побольше хвалите его за успехи и вселяйте уверенность.</a:t>
            </a:r>
            <a:endParaRPr lang="ru-RU" sz="2000" b="1" smtClean="0"/>
          </a:p>
          <a:p>
            <a:pPr>
              <a:lnSpc>
                <a:spcPct val="80000"/>
              </a:lnSpc>
            </a:pPr>
            <a:endParaRPr lang="ru-RU" sz="2000" smtClean="0"/>
          </a:p>
        </p:txBody>
      </p:sp>
      <p:sp>
        <p:nvSpPr>
          <p:cNvPr id="27652" name="WordArt 4"/>
          <p:cNvSpPr>
            <a:spLocks noChangeArrowheads="1" noChangeShapeType="1" noTextEdit="1"/>
          </p:cNvSpPr>
          <p:nvPr/>
        </p:nvSpPr>
        <p:spPr bwMode="auto">
          <a:xfrm>
            <a:off x="1835150" y="765175"/>
            <a:ext cx="5514975" cy="523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3399"/>
                  </a:solidFill>
                  <a:round/>
                  <a:headEnd/>
                  <a:tailEnd/>
                </a:ln>
                <a:solidFill>
                  <a:srgbClr val="D60093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Что нужно знать родителям!</a:t>
            </a:r>
          </a:p>
        </p:txBody>
      </p:sp>
      <p:sp>
        <p:nvSpPr>
          <p:cNvPr id="27659" name="AutoShape 11"/>
          <p:cNvSpPr>
            <a:spLocks noChangeArrowheads="1"/>
          </p:cNvSpPr>
          <p:nvPr/>
        </p:nvSpPr>
        <p:spPr bwMode="auto">
          <a:xfrm>
            <a:off x="611188" y="1628775"/>
            <a:ext cx="576262" cy="287338"/>
          </a:xfrm>
          <a:prstGeom prst="rightArrow">
            <a:avLst>
              <a:gd name="adj1" fmla="val 50000"/>
              <a:gd name="adj2" fmla="val 50138"/>
            </a:avLst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7660" name="AutoShape 12"/>
          <p:cNvSpPr>
            <a:spLocks noChangeArrowheads="1"/>
          </p:cNvSpPr>
          <p:nvPr/>
        </p:nvSpPr>
        <p:spPr bwMode="auto">
          <a:xfrm>
            <a:off x="611188" y="2636838"/>
            <a:ext cx="576262" cy="287337"/>
          </a:xfrm>
          <a:prstGeom prst="rightArrow">
            <a:avLst>
              <a:gd name="adj1" fmla="val 50000"/>
              <a:gd name="adj2" fmla="val 50138"/>
            </a:avLst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7661" name="AutoShape 13"/>
          <p:cNvSpPr>
            <a:spLocks noChangeArrowheads="1"/>
          </p:cNvSpPr>
          <p:nvPr/>
        </p:nvSpPr>
        <p:spPr bwMode="auto">
          <a:xfrm>
            <a:off x="611188" y="2924175"/>
            <a:ext cx="576262" cy="287338"/>
          </a:xfrm>
          <a:prstGeom prst="rightArrow">
            <a:avLst>
              <a:gd name="adj1" fmla="val 50000"/>
              <a:gd name="adj2" fmla="val 50138"/>
            </a:avLst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7662" name="AutoShape 14"/>
          <p:cNvSpPr>
            <a:spLocks noChangeArrowheads="1"/>
          </p:cNvSpPr>
          <p:nvPr/>
        </p:nvSpPr>
        <p:spPr bwMode="auto">
          <a:xfrm>
            <a:off x="611188" y="3500438"/>
            <a:ext cx="576262" cy="287337"/>
          </a:xfrm>
          <a:prstGeom prst="rightArrow">
            <a:avLst>
              <a:gd name="adj1" fmla="val 50000"/>
              <a:gd name="adj2" fmla="val 50138"/>
            </a:avLst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7663" name="AutoShape 15"/>
          <p:cNvSpPr>
            <a:spLocks noChangeArrowheads="1"/>
          </p:cNvSpPr>
          <p:nvPr/>
        </p:nvSpPr>
        <p:spPr bwMode="auto">
          <a:xfrm>
            <a:off x="611188" y="4005263"/>
            <a:ext cx="576262" cy="287337"/>
          </a:xfrm>
          <a:prstGeom prst="rightArrow">
            <a:avLst>
              <a:gd name="adj1" fmla="val 50000"/>
              <a:gd name="adj2" fmla="val 50138"/>
            </a:avLst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755650" y="1412875"/>
            <a:ext cx="7772400" cy="1470025"/>
          </a:xfrm>
        </p:spPr>
        <p:txBody>
          <a:bodyPr/>
          <a:lstStyle/>
          <a:p>
            <a:r>
              <a:rPr lang="ru-RU" smtClean="0"/>
              <a:t>ПРИЛОЖЕНИЕ</a:t>
            </a:r>
          </a:p>
        </p:txBody>
      </p:sp>
      <p:sp>
        <p:nvSpPr>
          <p:cNvPr id="2867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611188" y="2997200"/>
            <a:ext cx="7192962" cy="1752600"/>
          </a:xfrm>
        </p:spPr>
        <p:txBody>
          <a:bodyPr/>
          <a:lstStyle/>
          <a:p>
            <a:r>
              <a:rPr lang="ru-RU" sz="2000" smtClean="0"/>
              <a:t>         Комплекс утренней гимнастики для детей</a:t>
            </a:r>
            <a:br>
              <a:rPr lang="ru-RU" sz="2000" smtClean="0"/>
            </a:br>
            <a:r>
              <a:rPr lang="ru-RU" sz="2000" smtClean="0"/>
              <a:t>       4 - 5 лет</a:t>
            </a:r>
          </a:p>
          <a:p>
            <a:endParaRPr lang="ru-RU" sz="2000" smtClean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/>
          <a:p>
            <a:r>
              <a:rPr lang="ru-RU"/>
              <a:t>Козуб Ольга Юрьевна (инструктор)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/>
          <a:p>
            <a:pPr>
              <a:defRPr/>
            </a:pPr>
            <a:fld id="{7B36B60B-DE13-458E-B0F3-BE476FA1D994}" type="slidenum">
              <a:rPr lang="es-ES"/>
              <a:pPr>
                <a:defRPr/>
              </a:pPr>
              <a:t>13</a:t>
            </a:fld>
            <a:endParaRPr lang="es-ES"/>
          </a:p>
        </p:txBody>
      </p:sp>
      <p:sp>
        <p:nvSpPr>
          <p:cNvPr id="30733" name="Rectangle 13"/>
          <p:cNvSpPr>
            <a:spLocks noGrp="1" noChangeArrowheads="1"/>
          </p:cNvSpPr>
          <p:nvPr>
            <p:ph type="body" idx="1"/>
          </p:nvPr>
        </p:nvSpPr>
        <p:spPr>
          <a:xfrm>
            <a:off x="468313" y="476250"/>
            <a:ext cx="8229600" cy="4525963"/>
          </a:xfrm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ru-RU" sz="1600" smtClean="0"/>
              <a:t>Ходьба на месте, по комнате, ходьба мелкими и широкими шагами. Бег с остановкой на сигнал «Свеча».  Ходьба.</a:t>
            </a:r>
            <a:endParaRPr lang="ru-RU" sz="1600" i="1" smtClean="0"/>
          </a:p>
          <a:p>
            <a:pPr>
              <a:lnSpc>
                <a:spcPct val="80000"/>
              </a:lnSpc>
              <a:buFontTx/>
              <a:buNone/>
            </a:pPr>
            <a:r>
              <a:rPr lang="ru-RU" sz="1600" i="1" smtClean="0">
                <a:solidFill>
                  <a:srgbClr val="D60093"/>
                </a:solidFill>
              </a:rPr>
              <a:t>С большим мячом:	</a:t>
            </a:r>
            <a:endParaRPr lang="ru-RU" sz="1600" smtClean="0">
              <a:solidFill>
                <a:srgbClr val="D60093"/>
              </a:solidFill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ru-RU" sz="1600" smtClean="0"/>
              <a:t>1.  «Поверни мяч» 6 раз. И.п.: ноги на ширине плеч, мяч внизу. 1- мяч вперед, руки согнуть, кистями рук повернуть мяч к себе, 2- мяч вперед;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1600" smtClean="0"/>
              <a:t>2. «Прокати» 5 раз. И.п.: ноги  шире плеч, мяч на полу между ног, руки за спиной. 1- наклон вниз, прокатить мяч от ноги к ноге 4 раза; 2-и.п.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1600" smtClean="0"/>
              <a:t>3. «Прокати мяч вокруг себя» 6 раз. И.п.: сидя, ноги  скрестно, мяч перед грудью. Прокатывать мяч вокруг себя, мяч не отпускать из рук.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1600" smtClean="0"/>
              <a:t>4. «Бревнышко» 4 раза. И.п.: лежа на спине, мяч в руках за головой. 1-поворот на живот; 2- и.п. В одну и другую сторону.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1600" smtClean="0"/>
              <a:t>5.  «Не отпускай» 5 раза. И.п.: сидя, руки в упоре сзади, мяч зажат между ступнями. 1- поднять ноги, согнуть в коленях, подтянуть к себе; 2- выпрямить, опустить.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1600" smtClean="0"/>
              <a:t>6. «Морская звезда» 5 раз. И.п. лежа на животе. 1- поднять руки и ноги в стороны - вверх, немного покачаться. 2- и.п.</a:t>
            </a:r>
          </a:p>
          <a:p>
            <a:pPr>
              <a:lnSpc>
                <a:spcPct val="80000"/>
              </a:lnSpc>
            </a:pPr>
            <a:r>
              <a:rPr lang="ru-RU" sz="1600" smtClean="0"/>
              <a:t>Прыжки на двух ногах  с разным положением рук ( на поясе, на плечи, в стороны) 30 раза.  Ходьба на месте. </a:t>
            </a:r>
            <a:endParaRPr lang="ru-RU" sz="1600" b="1" smtClean="0"/>
          </a:p>
          <a:p>
            <a:pPr>
              <a:lnSpc>
                <a:spcPct val="80000"/>
              </a:lnSpc>
              <a:buFontTx/>
              <a:buNone/>
            </a:pPr>
            <a:r>
              <a:rPr lang="ru-RU" sz="1600" b="1" smtClean="0"/>
              <a:t> Дыхательное упражнение</a:t>
            </a:r>
            <a:r>
              <a:rPr lang="ru-RU" sz="1600" smtClean="0"/>
              <a:t>: «Ушки». И.п.: о.с., слегка наклонить голову вправо «правое ухо идет к правому плечу» - короткий шумный вдох носом; слегка наклонить голову влево – выдох ртом.</a:t>
            </a:r>
          </a:p>
          <a:p>
            <a:pPr>
              <a:lnSpc>
                <a:spcPct val="80000"/>
              </a:lnSpc>
            </a:pPr>
            <a:endParaRPr lang="ru-RU" sz="1600" smtClean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2" name="Rectangle 4"/>
          <p:cNvSpPr>
            <a:spLocks noGrp="1" noChangeArrowheads="1"/>
          </p:cNvSpPr>
          <p:nvPr>
            <p:ph type="ctrTitle"/>
          </p:nvPr>
        </p:nvSpPr>
        <p:spPr>
          <a:xfrm>
            <a:off x="684213" y="1412875"/>
            <a:ext cx="7772400" cy="1470025"/>
          </a:xfrm>
        </p:spPr>
        <p:txBody>
          <a:bodyPr/>
          <a:lstStyle/>
          <a:p>
            <a:r>
              <a:rPr lang="ru-RU" smtClean="0"/>
              <a:t>ПРИЛОЖЕНИЕ</a:t>
            </a:r>
          </a:p>
        </p:txBody>
      </p:sp>
      <p:sp>
        <p:nvSpPr>
          <p:cNvPr id="37893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1403350" y="2997200"/>
            <a:ext cx="6400800" cy="1752600"/>
          </a:xfrm>
        </p:spPr>
        <p:txBody>
          <a:bodyPr/>
          <a:lstStyle/>
          <a:p>
            <a:r>
              <a:rPr lang="ru-RU" sz="2000" smtClean="0"/>
              <a:t>Комплекс утренней гимнастики для детей</a:t>
            </a:r>
            <a:br>
              <a:rPr lang="ru-RU" sz="2000" smtClean="0"/>
            </a:br>
            <a:r>
              <a:rPr lang="ru-RU" sz="2000" smtClean="0"/>
              <a:t>3-4 лет</a:t>
            </a:r>
          </a:p>
          <a:p>
            <a:endParaRPr lang="ru-RU" sz="2000" smtClean="0"/>
          </a:p>
          <a:p>
            <a:endParaRPr lang="ru-RU" sz="2000" smtClean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/>
          <a:p>
            <a:r>
              <a:rPr lang="ru-RU"/>
              <a:t>Козуб Ольга Юрьевна (инструктор)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/>
          <a:p>
            <a:pPr>
              <a:defRPr/>
            </a:pPr>
            <a:fld id="{BFBBBFFC-C77C-403D-9815-A33CBAD0865E}" type="slidenum">
              <a:rPr lang="es-ES"/>
              <a:pPr>
                <a:defRPr/>
              </a:pPr>
              <a:t>15</a:t>
            </a:fld>
            <a:endParaRPr lang="es-ES"/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476250"/>
            <a:ext cx="8229600" cy="4525963"/>
          </a:xfrm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ru-RU" sz="1600" i="1" smtClean="0"/>
              <a:t>Ходьба по комнате. Ползание на ладонях и коленях «кошечка». Ходьба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1600" i="1" smtClean="0"/>
              <a:t>          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1600" i="1" smtClean="0"/>
              <a:t>         </a:t>
            </a:r>
            <a:r>
              <a:rPr lang="ru-RU" sz="1600" i="1" smtClean="0">
                <a:solidFill>
                  <a:srgbClr val="D60093"/>
                </a:solidFill>
              </a:rPr>
              <a:t>Без предметов: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1600" i="1" smtClean="0"/>
              <a:t>1.«Кошка царапает» 6 раз.  И.п.: ноги слегка расставлены, руки опущены. 1- поднять руки вперед, выполнить сжимание разжимание пальцев. 2- и.п.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1600" i="1" smtClean="0"/>
              <a:t>2.«Насос» 5 раз. И.п.: ноги слегка расставлены, руки на поясе. Выполнять наклоны вниз с звуком (с-с-с) все ниже и ниже до тех пор пока руки не коснуться носков ног или пола (колени не сгибать)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1600" i="1" smtClean="0"/>
              <a:t> 3.«Большие - маленькие» 5 раз. И.п.: то же. 1- присесть (маленькие), 2- встать, потянуться руками вверх, посмотреть на руки (большие)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1600" i="1" smtClean="0"/>
              <a:t> 4.«Хлопок» 5 раза. И.п. ноги слегка расставлены. 1- поднять руки через стороны вверх, хлопнуть в ладоши, 2- через стороны опустить руки вниз.</a:t>
            </a:r>
          </a:p>
          <a:p>
            <a:pPr>
              <a:lnSpc>
                <a:spcPct val="80000"/>
              </a:lnSpc>
            </a:pPr>
            <a:r>
              <a:rPr lang="ru-RU" sz="1600" i="1" smtClean="0"/>
              <a:t>     Прыжки на  месте на  2-х ногах 20 раз. Бег в умеренном темпе 50с.</a:t>
            </a:r>
            <a:endParaRPr lang="ru-RU" sz="1600" b="1" i="1" smtClean="0"/>
          </a:p>
          <a:p>
            <a:pPr>
              <a:lnSpc>
                <a:spcPct val="80000"/>
              </a:lnSpc>
              <a:buFontTx/>
              <a:buNone/>
            </a:pPr>
            <a:r>
              <a:rPr lang="ru-RU" sz="1600" b="1" i="1" smtClean="0"/>
              <a:t>Дыхательное упражнение</a:t>
            </a:r>
            <a:r>
              <a:rPr lang="ru-RU" sz="1600" i="1" smtClean="0"/>
              <a:t>: «Ушки». И.п.: о.с., слегка наклонить голову вправо «правое ухо идет к правому плечу» - короткий шумный вдох носом; слегка наклонить голову влево – выдох ртом.</a:t>
            </a:r>
          </a:p>
          <a:p>
            <a:pPr>
              <a:lnSpc>
                <a:spcPct val="80000"/>
              </a:lnSpc>
            </a:pPr>
            <a:endParaRPr lang="ru-RU" sz="1600" i="1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/>
          <a:p>
            <a:r>
              <a:rPr lang="ru-RU"/>
              <a:t>Козуб Ольга Юрьевна (инструктор)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/>
          <a:p>
            <a:pPr>
              <a:defRPr/>
            </a:pPr>
            <a:fld id="{728389AF-5138-4B54-9012-712ACDEA3147}" type="slidenum">
              <a:rPr lang="es-ES"/>
              <a:pPr>
                <a:defRPr/>
              </a:pPr>
              <a:t>2</a:t>
            </a:fld>
            <a:endParaRPr lang="es-ES"/>
          </a:p>
        </p:txBody>
      </p:sp>
      <p:sp>
        <p:nvSpPr>
          <p:cNvPr id="1433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smtClean="0"/>
              <a:t>Для чего нужна утренняя гимнастика?</a:t>
            </a:r>
          </a:p>
        </p:txBody>
      </p:sp>
      <p:sp>
        <p:nvSpPr>
          <p:cNvPr id="1433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endParaRPr lang="ru-RU" sz="2000" smtClean="0"/>
          </a:p>
          <a:p>
            <a:pPr>
              <a:lnSpc>
                <a:spcPct val="90000"/>
              </a:lnSpc>
            </a:pPr>
            <a:r>
              <a:rPr lang="ru-RU" sz="2000" smtClean="0"/>
              <a:t>С помощью утренней гимнастики ребенок, да и взрослый, быстро стряхнет с себя остатки сна и включится в дневной ритм. Она нацелена на то, чтобы переход между сном и бодрствованием сделать мягким и гармоничным. </a:t>
            </a:r>
          </a:p>
          <a:p>
            <a:pPr>
              <a:lnSpc>
                <a:spcPct val="90000"/>
              </a:lnSpc>
            </a:pPr>
            <a:r>
              <a:rPr lang="ru-RU" sz="2000" smtClean="0"/>
              <a:t>  Утренняя гимнастика позволяет организованно начать день, способствует четкому выполнению режима дня, что решает воспитательные задачи. </a:t>
            </a:r>
          </a:p>
          <a:p>
            <a:pPr>
              <a:lnSpc>
                <a:spcPct val="90000"/>
              </a:lnSpc>
            </a:pPr>
            <a:r>
              <a:rPr lang="ru-RU" sz="2000" smtClean="0"/>
              <a:t>   И если превратить зарядку в увлекательную совместную игру с мамой и папой, то это еще и  станет хорошей традицией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/>
          <a:p>
            <a:r>
              <a:rPr lang="ru-RU"/>
              <a:t>Козуб Ольга Юрьевна (инструктор)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/>
          <a:p>
            <a:pPr>
              <a:defRPr/>
            </a:pPr>
            <a:fld id="{1CCBE5D1-486B-43A8-AFE2-C5E09AD76385}" type="slidenum">
              <a:rPr lang="es-ES"/>
              <a:pPr>
                <a:defRPr/>
              </a:pPr>
              <a:t>3</a:t>
            </a:fld>
            <a:endParaRPr lang="es-ES"/>
          </a:p>
        </p:txBody>
      </p:sp>
      <p:sp>
        <p:nvSpPr>
          <p:cNvPr id="1536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4000" smtClean="0"/>
              <a:t>Как начинать утреннюю гимнастику?</a:t>
            </a:r>
          </a:p>
        </p:txBody>
      </p:sp>
      <p:sp>
        <p:nvSpPr>
          <p:cNvPr id="1536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ru-RU" sz="2400" smtClean="0"/>
              <a:t>    Для начала занятий не требуется никакой подготовки: поднимитесь сами, разбудите малыша (если не он разбудил Вас), откройте форточку или окно (в зависимости от времени года), постелите коврик,  включите музыку, оденьте ребенка в свободную одежду и вперед. Только желательно перед гимнастикой не есть.</a:t>
            </a:r>
          </a:p>
          <a:p>
            <a:pPr eaLnBrk="1" hangingPunct="1"/>
            <a:endParaRPr lang="ru-RU" sz="2400" smtClean="0"/>
          </a:p>
        </p:txBody>
      </p:sp>
      <p:sp>
        <p:nvSpPr>
          <p:cNvPr id="6" name="Прямоугольник 5"/>
          <p:cNvSpPr/>
          <p:nvPr/>
        </p:nvSpPr>
        <p:spPr>
          <a:xfrm>
            <a:off x="6786563" y="6643688"/>
            <a:ext cx="2357437" cy="2143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ru-RU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/>
          <a:p>
            <a:r>
              <a:rPr lang="ru-RU"/>
              <a:t>Козуб Ольга Юрьевна (инструктор)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/>
          <a:p>
            <a:pPr>
              <a:defRPr/>
            </a:pPr>
            <a:fld id="{11B0158A-B3DF-4144-A6CB-025067A26373}" type="slidenum">
              <a:rPr lang="es-ES"/>
              <a:pPr>
                <a:defRPr/>
              </a:pPr>
              <a:t>4</a:t>
            </a:fld>
            <a:endParaRPr lang="es-ES"/>
          </a:p>
        </p:txBody>
      </p:sp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smtClean="0"/>
              <a:t>Какой должна быть утренняя гимнастика?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ru-RU" sz="1900" smtClean="0"/>
              <a:t>В первую очередь </a:t>
            </a:r>
            <a:r>
              <a:rPr lang="ru-RU" sz="1900" i="1" smtClean="0"/>
              <a:t>регулярной, систематичной</a:t>
            </a:r>
            <a:r>
              <a:rPr lang="ru-RU" sz="1900" smtClean="0"/>
              <a:t>. Ведь оздоровительный эффект достигается с помощью систематического выполнения. Систематически тренируя крупные группы мышц, мы активизируем обменные процессы, создаём благоприятные условия для питания всех клеток и тканей организма. Старайтесь как можно раньше воспитывать у ребенка привычку делать каждый день зарядку.</a:t>
            </a:r>
            <a:endParaRPr lang="ru-RU" sz="1900" i="1" smtClean="0"/>
          </a:p>
          <a:p>
            <a:pPr>
              <a:lnSpc>
                <a:spcPct val="80000"/>
              </a:lnSpc>
            </a:pPr>
            <a:r>
              <a:rPr lang="ru-RU" sz="1900" i="1" smtClean="0"/>
              <a:t>Умеренной. </a:t>
            </a:r>
            <a:r>
              <a:rPr lang="ru-RU" sz="1900" smtClean="0"/>
              <a:t>Все упражнения желательно выполнять в умеренном темпе во избежание  переутомления ребенка.</a:t>
            </a:r>
            <a:endParaRPr lang="ru-RU" sz="1900" i="1" smtClean="0"/>
          </a:p>
          <a:p>
            <a:pPr>
              <a:lnSpc>
                <a:spcPct val="80000"/>
              </a:lnSpc>
            </a:pPr>
            <a:r>
              <a:rPr lang="ru-RU" sz="1900" i="1" smtClean="0"/>
              <a:t>Доступной. </a:t>
            </a:r>
            <a:r>
              <a:rPr lang="ru-RU" sz="1900" smtClean="0"/>
              <a:t>Упражнения должны быть простыми и знакомыми,  чтобы детям не пришлось затрачивать много усилий для их освоения. Если движение сложно для ребёнка, он не может хорошо и качественно его выполнить.</a:t>
            </a:r>
            <a:endParaRPr lang="ru-RU" sz="1900" i="1" smtClean="0"/>
          </a:p>
          <a:p>
            <a:pPr>
              <a:lnSpc>
                <a:spcPct val="80000"/>
              </a:lnSpc>
            </a:pPr>
            <a:endParaRPr lang="ru-RU" sz="200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/>
          <a:p>
            <a:r>
              <a:rPr lang="ru-RU"/>
              <a:t>Козуб Ольга Юрьевна (инструктор)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/>
          <a:p>
            <a:pPr>
              <a:defRPr/>
            </a:pPr>
            <a:fld id="{887C3D51-E171-439A-91E0-58607F5A4C84}" type="slidenum">
              <a:rPr lang="es-ES"/>
              <a:pPr>
                <a:defRPr/>
              </a:pPr>
              <a:t>5</a:t>
            </a:fld>
            <a:endParaRPr lang="es-ES"/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ru-RU" sz="2000" i="1" smtClean="0"/>
              <a:t>Постепенной. </a:t>
            </a:r>
            <a:r>
              <a:rPr lang="ru-RU" sz="2000" smtClean="0"/>
              <a:t>От простого упражнения  к сложному. Нагрузка увеличивается и снижается  так же постепенно, чтобы привести организм в относительно спокойное состояние.</a:t>
            </a:r>
            <a:endParaRPr lang="ru-RU" sz="2000" i="1" smtClean="0"/>
          </a:p>
          <a:p>
            <a:pPr>
              <a:lnSpc>
                <a:spcPct val="80000"/>
              </a:lnSpc>
            </a:pPr>
            <a:r>
              <a:rPr lang="ru-RU" sz="2000" i="1" smtClean="0"/>
              <a:t>Разнообразной. </a:t>
            </a:r>
            <a:r>
              <a:rPr lang="ru-RU" sz="2000" smtClean="0"/>
              <a:t>Примерно каждые 10 дней заменяйте 1-2 упражнения, чтобы поддерживать интерес ребенка. Включайте в зарядку разнообразные предметы: мячи, скакалки, флажки, любимые игрушки. Придумывайте названия для упражнений («самолет», «петушок», «зайчик», «ракета»)</a:t>
            </a:r>
          </a:p>
          <a:p>
            <a:pPr>
              <a:lnSpc>
                <a:spcPct val="80000"/>
              </a:lnSpc>
            </a:pPr>
            <a:r>
              <a:rPr lang="ru-RU" sz="2000" smtClean="0"/>
              <a:t>Во время зарядки  не используются  однообразные движения. Все тело или его отдельные части не должны длительное время оставаться в одном положении (например, не рекомендуется долго держать руки вытянутыми вперед). </a:t>
            </a:r>
          </a:p>
          <a:p>
            <a:pPr>
              <a:lnSpc>
                <a:spcPct val="80000"/>
              </a:lnSpc>
            </a:pPr>
            <a:endParaRPr lang="ru-RU" sz="2000" smtClean="0"/>
          </a:p>
          <a:p>
            <a:pPr>
              <a:lnSpc>
                <a:spcPct val="80000"/>
              </a:lnSpc>
            </a:pPr>
            <a:endParaRPr lang="ru-RU" sz="200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/>
          <a:p>
            <a:r>
              <a:rPr lang="ru-RU"/>
              <a:t>Козуб Ольга Юрьевна (инструктор)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/>
          <a:p>
            <a:pPr>
              <a:defRPr/>
            </a:pPr>
            <a:fld id="{31F85D57-4F2D-4129-9CA8-A1C56D3BBDF7}" type="slidenum">
              <a:rPr lang="es-ES"/>
              <a:pPr>
                <a:defRPr/>
              </a:pPr>
              <a:t>6</a:t>
            </a:fld>
            <a:endParaRPr lang="es-ES"/>
          </a:p>
        </p:txBody>
      </p:sp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smtClean="0"/>
              <a:t>С какого возраста можно начинать зарядку?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ru-RU" sz="2000" smtClean="0"/>
              <a:t>Приучать малышей к выполнению комплекса упражнений  можно уже с двух лет. А как же малыши помладше?</a:t>
            </a:r>
          </a:p>
          <a:p>
            <a:pPr>
              <a:lnSpc>
                <a:spcPct val="90000"/>
              </a:lnSpc>
            </a:pPr>
            <a:r>
              <a:rPr lang="ru-RU" sz="2000" smtClean="0"/>
              <a:t>Во первых необходимо проконсультироваться с педиатром о возможных противопоказаниях или подборе упражнений. А в целом:</a:t>
            </a:r>
            <a:endParaRPr lang="ru-RU" sz="2000" b="1" smtClean="0"/>
          </a:p>
          <a:p>
            <a:pPr>
              <a:lnSpc>
                <a:spcPct val="90000"/>
              </a:lnSpc>
            </a:pPr>
            <a:r>
              <a:rPr lang="ru-RU" sz="2000" b="1" smtClean="0"/>
              <a:t>Зарядка для самых маленьких – </a:t>
            </a:r>
            <a:r>
              <a:rPr lang="ru-RU" sz="2000" smtClean="0"/>
              <a:t>необходимое условие для гармоничного развития. Для малыша ежедневный массаж – это первый шаг к утренней физкультуре. И, конечно же, мамино внимание и улыбка – главные «упражнения». Такие упражнения лучше всего делать ласково разговаривая с ребенком, приговаривая и подпевая потешки и песенки. </a:t>
            </a:r>
          </a:p>
          <a:p>
            <a:pPr>
              <a:lnSpc>
                <a:spcPct val="90000"/>
              </a:lnSpc>
            </a:pPr>
            <a:endParaRPr lang="ru-RU" sz="200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/>
          <a:p>
            <a:r>
              <a:rPr lang="ru-RU"/>
              <a:t>Козуб Ольга Юрьевна (инструктор)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/>
          <a:p>
            <a:pPr>
              <a:defRPr/>
            </a:pPr>
            <a:fld id="{66D019F4-A85D-43EA-86F4-24BA9FD9A97E}" type="slidenum">
              <a:rPr lang="es-ES"/>
              <a:pPr>
                <a:defRPr/>
              </a:pPr>
              <a:t>7</a:t>
            </a:fld>
            <a:endParaRPr lang="es-ES"/>
          </a:p>
        </p:txBody>
      </p:sp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smtClean="0"/>
              <a:t>Какова ее продолжительность?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ru-RU" sz="2000" smtClean="0"/>
              <a:t>Продолжительность гимнастики зависит от возраста ребенка. Так, например </a:t>
            </a:r>
            <a:endParaRPr lang="en-US" sz="2000" smtClean="0"/>
          </a:p>
          <a:p>
            <a:pPr>
              <a:lnSpc>
                <a:spcPct val="90000"/>
              </a:lnSpc>
            </a:pPr>
            <a:r>
              <a:rPr lang="ru-RU" sz="2000" smtClean="0"/>
              <a:t>в 2-3 года это всего 5 минут;  </a:t>
            </a:r>
          </a:p>
          <a:p>
            <a:pPr>
              <a:lnSpc>
                <a:spcPct val="90000"/>
              </a:lnSpc>
            </a:pPr>
            <a:r>
              <a:rPr lang="ru-RU" sz="2000" smtClean="0"/>
              <a:t>3-4 года 5-7 минут;  </a:t>
            </a:r>
          </a:p>
          <a:p>
            <a:pPr>
              <a:lnSpc>
                <a:spcPct val="90000"/>
              </a:lnSpc>
            </a:pPr>
            <a:r>
              <a:rPr lang="ru-RU" sz="2000" smtClean="0"/>
              <a:t>4-5 лет 6-8 минут; </a:t>
            </a:r>
          </a:p>
          <a:p>
            <a:pPr>
              <a:lnSpc>
                <a:spcPct val="90000"/>
              </a:lnSpc>
            </a:pPr>
            <a:r>
              <a:rPr lang="ru-RU" sz="2000" smtClean="0"/>
              <a:t>5-6 лет 8-10 минут; </a:t>
            </a:r>
          </a:p>
          <a:p>
            <a:pPr>
              <a:lnSpc>
                <a:spcPct val="90000"/>
              </a:lnSpc>
            </a:pPr>
            <a:r>
              <a:rPr lang="ru-RU" sz="2000" smtClean="0"/>
              <a:t>6-7 лет 11-12. То есть с взрослением ребенка время увеличивается на 2-3 минуты.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 sz="2000" smtClean="0"/>
              <a:t>Так же и увеличивается количество упражнений: от 4-5 упражнений для детей помладше; до 6-8 для детей старшего дошкольного возраста.</a:t>
            </a:r>
          </a:p>
          <a:p>
            <a:pPr>
              <a:lnSpc>
                <a:spcPct val="90000"/>
              </a:lnSpc>
            </a:pPr>
            <a:endParaRPr lang="ru-RU" sz="200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/>
          <a:p>
            <a:r>
              <a:rPr lang="ru-RU"/>
              <a:t>Козуб Ольга Юрьевна (инструктор)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/>
          <a:p>
            <a:pPr>
              <a:defRPr/>
            </a:pPr>
            <a:fld id="{88F99466-F9CE-49B8-BE9A-111CA31E71E4}" type="slidenum">
              <a:rPr lang="es-ES"/>
              <a:pPr>
                <a:defRPr/>
              </a:pPr>
              <a:t>8</a:t>
            </a:fld>
            <a:endParaRPr lang="es-ES"/>
          </a:p>
        </p:txBody>
      </p:sp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b="1" smtClean="0"/>
              <a:t/>
            </a:r>
            <a:br>
              <a:rPr lang="ru-RU" sz="3200" b="1" smtClean="0"/>
            </a:br>
            <a:r>
              <a:rPr lang="ru-RU" sz="3200" b="1" smtClean="0"/>
              <a:t>Что включает в себя комплекс упражнений для утренней гимнастики</a:t>
            </a:r>
            <a:r>
              <a:rPr lang="ru-RU" sz="3200" smtClean="0"/>
              <a:t>?</a:t>
            </a:r>
            <a:r>
              <a:rPr lang="ru-RU" sz="4000" smtClean="0"/>
              <a:t/>
            </a:r>
            <a:br>
              <a:rPr lang="ru-RU" sz="4000" smtClean="0"/>
            </a:br>
            <a:endParaRPr lang="ru-RU" sz="4000" smtClean="0"/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ru-RU" sz="2000" u="sng" smtClean="0"/>
              <a:t>Утреннюю гимнастику условно подразделяют на три части</a:t>
            </a:r>
            <a:r>
              <a:rPr lang="ru-RU" sz="2000" smtClean="0"/>
              <a:t>: вводную, основную и заключительную. Каждая часть имеет свои задачи и содержание. </a:t>
            </a:r>
          </a:p>
          <a:p>
            <a:pPr>
              <a:lnSpc>
                <a:spcPct val="80000"/>
              </a:lnSpc>
            </a:pPr>
            <a:r>
              <a:rPr lang="ru-RU" sz="2000" smtClean="0"/>
              <a:t>Вводная часть подготавливает организм к выполнению более сложных упражнений и  начинается с различных видов  ходьбы (на носочках, пятках, боком, с высоким подниманием колен) и бега с последующей ходьбой. </a:t>
            </a:r>
          </a:p>
          <a:p>
            <a:pPr>
              <a:lnSpc>
                <a:spcPct val="80000"/>
              </a:lnSpc>
            </a:pPr>
            <a:r>
              <a:rPr lang="ru-RU" sz="2000" smtClean="0"/>
              <a:t>Во второй, основной части ставят задачи укрепления основных мышечных групп, формирования правильной осанки, гибкости. Упражнения  выполняют в определенной последовательности. Сначала упражнения для укрепления плечевого пояса и рук. Затем упражнения для мышц туловища, ног, упражнение на полу, прыжки. 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/>
          <a:p>
            <a:r>
              <a:rPr lang="ru-RU"/>
              <a:t>Козуб Ольга Юрьевна (инструктор)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/>
          <a:p>
            <a:pPr>
              <a:defRPr/>
            </a:pPr>
            <a:fld id="{30FD0CD5-0411-422B-9393-0E5CAE4EF0B1}" type="slidenum">
              <a:rPr lang="es-ES"/>
              <a:pPr>
                <a:defRPr/>
              </a:pPr>
              <a:t>9</a:t>
            </a:fld>
            <a:endParaRPr lang="es-ES"/>
          </a:p>
        </p:txBody>
      </p:sp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ru-RU" sz="2000" smtClean="0"/>
              <a:t>В заключительную часть входят различные виды ходьбы, бега. Закончить утреннюю гимнастику следует обязательно ходьбой с упражнением на дыхание, чтобы восстановить все системы организма.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2000" smtClean="0"/>
              <a:t>Можно ключить элементы здоровьесберегающих технологий, способствующие полноценному физическому развитию: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2000" smtClean="0"/>
              <a:t>-Пальчиковые гимнастики,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2000" smtClean="0"/>
              <a:t>-Упражнения для глаз,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2000" smtClean="0"/>
              <a:t>-Упражнения для профилактики плоскостопия, самомассаж. 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2000" smtClean="0"/>
              <a:t>После чего принять водные процедуры (умыться, обтереться).</a:t>
            </a:r>
          </a:p>
          <a:p>
            <a:pPr>
              <a:lnSpc>
                <a:spcPct val="80000"/>
              </a:lnSpc>
            </a:pPr>
            <a:endParaRPr lang="ru-RU" sz="2000" smtClean="0"/>
          </a:p>
          <a:p>
            <a:pPr>
              <a:lnSpc>
                <a:spcPct val="80000"/>
              </a:lnSpc>
            </a:pPr>
            <a:endParaRPr lang="ru-RU" sz="2000" smtClean="0"/>
          </a:p>
          <a:p>
            <a:pPr>
              <a:lnSpc>
                <a:spcPct val="80000"/>
              </a:lnSpc>
            </a:pPr>
            <a:endParaRPr lang="ru-RU" sz="200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iseño predeterminado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redeterminado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4957</TotalTime>
  <Words>1036</Words>
  <Application>Microsoft Office PowerPoint</Application>
  <PresentationFormat>On-screen Show (4:3)</PresentationFormat>
  <Paragraphs>73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Шаблон оформления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8" baseType="lpstr">
      <vt:lpstr>Arial</vt:lpstr>
      <vt:lpstr>Calibri</vt:lpstr>
      <vt:lpstr>Diseño predeterminado</vt:lpstr>
      <vt:lpstr>Слайд 1</vt:lpstr>
      <vt:lpstr>Для чего нужна утренняя гимнастика?</vt:lpstr>
      <vt:lpstr>Как начинать утреннюю гимнастику?</vt:lpstr>
      <vt:lpstr>Какой должна быть утренняя гимнастика?</vt:lpstr>
      <vt:lpstr>Слайд 5</vt:lpstr>
      <vt:lpstr>С какого возраста можно начинать зарядку?</vt:lpstr>
      <vt:lpstr>Какова ее продолжительность?</vt:lpstr>
      <vt:lpstr> Что включает в себя комплекс упражнений для утренней гимнастики? </vt:lpstr>
      <vt:lpstr>Слайд 9</vt:lpstr>
      <vt:lpstr>Слайд 10</vt:lpstr>
      <vt:lpstr>Слайд 11</vt:lpstr>
      <vt:lpstr>ПРИЛОЖЕНИЕ</vt:lpstr>
      <vt:lpstr>Слайд 13</vt:lpstr>
      <vt:lpstr>ПРИЛОЖЕНИЕ</vt:lpstr>
      <vt:lpstr>Слайд 15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Mariajose</dc:creator>
  <cp:lastModifiedBy>System Administrator</cp:lastModifiedBy>
  <cp:revision>725</cp:revision>
  <dcterms:created xsi:type="dcterms:W3CDTF">2010-05-23T14:28:12Z</dcterms:created>
  <dcterms:modified xsi:type="dcterms:W3CDTF">2013-04-08T11:04:39Z</dcterms:modified>
</cp:coreProperties>
</file>