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5" r:id="rId2"/>
    <p:sldId id="268" r:id="rId3"/>
    <p:sldId id="282" r:id="rId4"/>
    <p:sldId id="257" r:id="rId5"/>
    <p:sldId id="278" r:id="rId6"/>
    <p:sldId id="283" r:id="rId7"/>
    <p:sldId id="284" r:id="rId8"/>
    <p:sldId id="285" r:id="rId9"/>
    <p:sldId id="280" r:id="rId10"/>
    <p:sldId id="286" r:id="rId11"/>
    <p:sldId id="273" r:id="rId12"/>
    <p:sldId id="281" r:id="rId13"/>
    <p:sldId id="287" r:id="rId14"/>
    <p:sldId id="275" r:id="rId15"/>
    <p:sldId id="293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BAA09"/>
    <a:srgbClr val="FAA140"/>
    <a:srgbClr val="D60093"/>
    <a:srgbClr val="00FF00"/>
    <a:srgbClr val="076510"/>
    <a:srgbClr val="FF0066"/>
    <a:srgbClr val="FFCC66"/>
    <a:srgbClr val="D44606"/>
    <a:srgbClr val="217D2C"/>
    <a:srgbClr val="60593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4" autoAdjust="0"/>
    <p:restoredTop sz="94624" autoAdjust="0"/>
  </p:normalViewPr>
  <p:slideViewPr>
    <p:cSldViewPr>
      <p:cViewPr>
        <p:scale>
          <a:sx n="50" d="100"/>
          <a:sy n="50" d="100"/>
        </p:scale>
        <p:origin x="-1860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D187C3-4013-4D9A-9A57-3290AD8C640E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2DDF8-46EF-410A-86BF-087A064B3E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7949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Озвучить цели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2DDF8-46EF-410A-86BF-087A064B3E5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3">
                <a:lumMod val="60000"/>
                <a:lumOff val="4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dreempics.com/img/picture/Apr/28/8bc153ad5d30fe79b4a0b22ffb5b45a3/3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://dreempics.com/img/picture/Apr/28/8bc153ad5d30fe79b4a0b22ffb5b45a3/3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109898_Mal_princ (480x460, 28Kb)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0"/>
            <a:ext cx="757242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57224" y="357166"/>
            <a:ext cx="7358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Monotype Corsiva" pitchFamily="66" charset="0"/>
              </a:rPr>
              <a:t>«У каждого человека свои звезды»</a:t>
            </a:r>
          </a:p>
          <a:p>
            <a:pPr algn="r"/>
            <a:r>
              <a:rPr lang="ru-RU" sz="2800" dirty="0" err="1" smtClean="0">
                <a:solidFill>
                  <a:srgbClr val="FFFF00"/>
                </a:solidFill>
                <a:latin typeface="Monotype Corsiva" pitchFamily="66" charset="0"/>
              </a:rPr>
              <a:t>Антуан</a:t>
            </a:r>
            <a:r>
              <a:rPr lang="ru-RU" sz="2800" dirty="0" smtClean="0">
                <a:solidFill>
                  <a:srgbClr val="FFFF00"/>
                </a:solidFill>
                <a:latin typeface="Monotype Corsiva" pitchFamily="66" charset="0"/>
              </a:rPr>
              <a:t> де Сент-Экзюпери</a:t>
            </a:r>
          </a:p>
          <a:p>
            <a:pPr algn="r"/>
            <a:r>
              <a:rPr lang="ru-RU" sz="2800" dirty="0" smtClean="0">
                <a:solidFill>
                  <a:srgbClr val="FFFF00"/>
                </a:solidFill>
                <a:latin typeface="Monotype Corsiva" pitchFamily="66" charset="0"/>
              </a:rPr>
              <a:t>«Маленький принц»</a:t>
            </a:r>
            <a:endParaRPr lang="ru-RU" sz="28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Планирование клубного часа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857232"/>
            <a:ext cx="8186798" cy="1143008"/>
          </a:xfrm>
        </p:spPr>
        <p:txBody>
          <a:bodyPr>
            <a:normAutofit fontScale="92500" lnSpcReduction="20000"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Дата:</a:t>
            </a:r>
          </a:p>
          <a:p>
            <a:pPr marL="0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Тема:</a:t>
            </a:r>
          </a:p>
          <a:p>
            <a:pPr marL="0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Вид:</a:t>
            </a:r>
          </a:p>
          <a:p>
            <a:pPr marL="0">
              <a:spcBef>
                <a:spcPts val="0"/>
              </a:spcBef>
              <a:buNone/>
            </a:pPr>
            <a:endParaRPr lang="ru-RU" sz="2800" b="1" dirty="0" smtClean="0"/>
          </a:p>
          <a:p>
            <a:pPr marL="0">
              <a:spcBef>
                <a:spcPts val="0"/>
              </a:spcBef>
              <a:buNone/>
            </a:pPr>
            <a:endParaRPr lang="ru-RU" sz="2800" b="1" dirty="0" smtClean="0"/>
          </a:p>
          <a:p>
            <a:pPr marL="0">
              <a:spcBef>
                <a:spcPts val="0"/>
              </a:spcBef>
              <a:buNone/>
            </a:pPr>
            <a:endParaRPr lang="ru-RU" sz="2800" b="1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82932521"/>
              </p:ext>
            </p:extLst>
          </p:nvPr>
        </p:nvGraphicFramePr>
        <p:xfrm>
          <a:off x="177644" y="2060848"/>
          <a:ext cx="8786844" cy="4023360"/>
        </p:xfrm>
        <a:graphic>
          <a:graphicData uri="http://schemas.openxmlformats.org/drawingml/2006/table">
            <a:tbl>
              <a:tblPr/>
              <a:tblGrid>
                <a:gridCol w="1679712"/>
                <a:gridCol w="1173534"/>
                <a:gridCol w="1426623"/>
                <a:gridCol w="2578149"/>
                <a:gridCol w="992722"/>
                <a:gridCol w="936104"/>
              </a:tblGrid>
              <a:tr h="6589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Название станции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Эмблема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440" marR="40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Поме</a:t>
                      </a:r>
                      <a:endParaRPr lang="ru-RU" sz="24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щение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440" marR="40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Ответственный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440" marR="40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Среда-оформление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440" marR="40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3710" indent="-473710" algn="l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Приме</a:t>
                      </a:r>
                    </a:p>
                    <a:p>
                      <a:pPr marL="473710" indent="-473710" algn="l">
                        <a:spcAft>
                          <a:spcPts val="0"/>
                        </a:spcAft>
                      </a:pP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чание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Оценка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440" marR="40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7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«</a:t>
                      </a:r>
                      <a:r>
                        <a:rPr lang="ru-RU" sz="2400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Угадайка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latin typeface="Times New Roman"/>
                        </a:rPr>
                        <a:t>» 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440" marR="40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Методический 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кабинет</a:t>
                      </a:r>
                    </a:p>
                  </a:txBody>
                  <a:tcPr marL="40440" marR="40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Глазырина 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Ю.А.</a:t>
                      </a:r>
                    </a:p>
                  </a:txBody>
                  <a:tcPr marL="40440" marR="40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Подборка 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загадок, вырезки картинок-отгадок, бумага А4, клей-карандаш, фломастеры, карандаши, наклейки</a:t>
                      </a:r>
                    </a:p>
                  </a:txBody>
                  <a:tcPr marL="40440" marR="40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10 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чел.</a:t>
                      </a:r>
                    </a:p>
                  </a:txBody>
                  <a:tcPr marL="40440" marR="40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440" marR="40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1" descr="http://dreempics.com/img/picture/Apr/28/8bc153ad5d30fe79b4a0b22ffb5b45a3/3.jpg"/>
          <p:cNvPicPr>
            <a:picLocks noChangeAspect="1" noChangeArrowheads="1"/>
          </p:cNvPicPr>
          <p:nvPr/>
        </p:nvPicPr>
        <p:blipFill>
          <a:blip r:embed="rId2" r:link="rId3" cstate="email"/>
          <a:srcRect/>
          <a:stretch>
            <a:fillRect/>
          </a:stretch>
        </p:blipFill>
        <p:spPr bwMode="auto">
          <a:xfrm>
            <a:off x="395536" y="4181488"/>
            <a:ext cx="728373" cy="747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0965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Пятница. Клубный час. Этапы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514350" indent="-514350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1. Вступительный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(обсуждение правил, планирование)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452320" y="2647172"/>
            <a:ext cx="1428760" cy="12858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СТОП</a:t>
            </a:r>
            <a:endParaRPr lang="ru-RU" sz="2800" b="1" dirty="0"/>
          </a:p>
        </p:txBody>
      </p:sp>
      <p:sp>
        <p:nvSpPr>
          <p:cNvPr id="5" name="Овал 4"/>
          <p:cNvSpPr/>
          <p:nvPr/>
        </p:nvSpPr>
        <p:spPr>
          <a:xfrm>
            <a:off x="7452320" y="5095458"/>
            <a:ext cx="1357322" cy="121444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</a:rPr>
              <a:t>10</a:t>
            </a:r>
            <a:endParaRPr lang="ru-RU" sz="54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C:\Users\Admin\Desktop\493500643-612x6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2864" y="3645024"/>
            <a:ext cx="1643074" cy="1617400"/>
          </a:xfrm>
          <a:prstGeom prst="rect">
            <a:avLst/>
          </a:prstGeom>
          <a:noFill/>
        </p:spPr>
      </p:pic>
      <p:pic>
        <p:nvPicPr>
          <p:cNvPr id="18" name="Picture 2" descr="C:\Users\Admin\AppData\Local\Temp\Rar$DI00.141\DSC017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1859" y="3000372"/>
            <a:ext cx="4699033" cy="2643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77540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Правила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6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636912"/>
            <a:ext cx="1440159" cy="14446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7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56792"/>
            <a:ext cx="1440160" cy="14401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12" y="1556792"/>
            <a:ext cx="1473064" cy="14730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357" y="1974651"/>
            <a:ext cx="1616075" cy="20304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3" name="Группа 22"/>
          <p:cNvGrpSpPr/>
          <p:nvPr/>
        </p:nvGrpSpPr>
        <p:grpSpPr>
          <a:xfrm>
            <a:off x="2339752" y="3573016"/>
            <a:ext cx="3960440" cy="2570584"/>
            <a:chOff x="2195736" y="3212976"/>
            <a:chExt cx="4248472" cy="2930624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4055368" y="3933056"/>
              <a:ext cx="588640" cy="2210544"/>
              <a:chOff x="4055368" y="3717032"/>
              <a:chExt cx="745232" cy="2426568"/>
            </a:xfrm>
            <a:solidFill>
              <a:srgbClr val="FF0000"/>
            </a:solidFill>
          </p:grpSpPr>
          <p:sp>
            <p:nvSpPr>
              <p:cNvPr id="9" name="Овал 8"/>
              <p:cNvSpPr/>
              <p:nvPr/>
            </p:nvSpPr>
            <p:spPr>
              <a:xfrm>
                <a:off x="4211960" y="5661248"/>
                <a:ext cx="432048" cy="482352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4055368" y="3717032"/>
                <a:ext cx="745232" cy="1850504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16" name="Прямая соединительная линия 15"/>
            <p:cNvCxnSpPr/>
            <p:nvPr/>
          </p:nvCxnSpPr>
          <p:spPr>
            <a:xfrm>
              <a:off x="2195736" y="4365104"/>
              <a:ext cx="1440160" cy="936104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5076056" y="4365104"/>
              <a:ext cx="1368152" cy="936104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H="1" flipV="1">
              <a:off x="3203848" y="3212976"/>
              <a:ext cx="648072" cy="792088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4932040" y="3212976"/>
              <a:ext cx="487604" cy="720080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89727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Клубный час. Этапы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857232"/>
            <a:ext cx="42847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2.  Практическая часть.</a:t>
            </a:r>
          </a:p>
        </p:txBody>
      </p:sp>
      <p:pic>
        <p:nvPicPr>
          <p:cNvPr id="1027" name="Picture 3" descr="C:\Users\Admin\Desktop\ИвО\Клубный час\Фото для КЧ\02 19\SDC165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700808"/>
            <a:ext cx="4038600" cy="3028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BAA0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92696"/>
            <a:ext cx="3744416" cy="2947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746" y="3233117"/>
            <a:ext cx="4730750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Клубный час. Этапы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3. Рефлексивный круг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Оценка деятельности, поведения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Общение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Перспективы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3" descr="C:\Users\Admin\AppData\Local\Temp\Rar$DI00.453\DSC0029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36" y="4214818"/>
            <a:ext cx="3757610" cy="21127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D6009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79531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149" y="188640"/>
            <a:ext cx="8229600" cy="9286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Среда. Планирование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клубного часа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6443" y="1124744"/>
            <a:ext cx="8186798" cy="1214446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Дата: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Тема: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Вид:</a:t>
            </a:r>
          </a:p>
          <a:p>
            <a:pPr marL="0">
              <a:spcBef>
                <a:spcPts val="0"/>
              </a:spcBef>
              <a:buNone/>
            </a:pPr>
            <a:endParaRPr lang="ru-RU" sz="2800" b="1" dirty="0" smtClean="0"/>
          </a:p>
          <a:p>
            <a:pPr marL="0">
              <a:spcBef>
                <a:spcPts val="0"/>
              </a:spcBef>
              <a:buNone/>
            </a:pPr>
            <a:endParaRPr lang="ru-RU" sz="2800" b="1" dirty="0" smtClean="0"/>
          </a:p>
          <a:p>
            <a:pPr marL="0">
              <a:spcBef>
                <a:spcPts val="0"/>
              </a:spcBef>
              <a:buNone/>
            </a:pPr>
            <a:endParaRPr lang="ru-RU" sz="2800" b="1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24205474"/>
              </p:ext>
            </p:extLst>
          </p:nvPr>
        </p:nvGraphicFramePr>
        <p:xfrm>
          <a:off x="214312" y="2334598"/>
          <a:ext cx="8786844" cy="4023360"/>
        </p:xfrm>
        <a:graphic>
          <a:graphicData uri="http://schemas.openxmlformats.org/drawingml/2006/table">
            <a:tbl>
              <a:tblPr/>
              <a:tblGrid>
                <a:gridCol w="1643044"/>
                <a:gridCol w="1210202"/>
                <a:gridCol w="1426623"/>
                <a:gridCol w="2578149"/>
                <a:gridCol w="1155914"/>
                <a:gridCol w="772912"/>
              </a:tblGrid>
              <a:tr h="6589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Название станции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Эмблема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440" marR="40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Помещение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440" marR="40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Ответственный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440" marR="40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Среда-оформление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440" marR="40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3710" indent="-473710"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Примечание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440" marR="40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Оценка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440" marR="40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7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«</a:t>
                      </a:r>
                      <a:r>
                        <a:rPr lang="ru-RU" sz="2400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Угадайка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latin typeface="Times New Roman"/>
                        </a:rPr>
                        <a:t>» 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440" marR="40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Методический 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кабинет</a:t>
                      </a:r>
                    </a:p>
                  </a:txBody>
                  <a:tcPr marL="40440" marR="40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Глазырина 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Ю.А.</a:t>
                      </a:r>
                    </a:p>
                  </a:txBody>
                  <a:tcPr marL="40440" marR="40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Подборка 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загадок, вырезки картинок-отгадок, бумага А4, клей-карандаш, фломастеры, карандаши, наклейки</a:t>
                      </a:r>
                    </a:p>
                  </a:txBody>
                  <a:tcPr marL="40440" marR="40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10 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чел.</a:t>
                      </a:r>
                    </a:p>
                  </a:txBody>
                  <a:tcPr marL="40440" marR="40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440" marR="40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1" descr="http://dreempics.com/img/picture/Apr/28/8bc153ad5d30fe79b4a0b22ffb5b45a3/3.jpg"/>
          <p:cNvPicPr>
            <a:picLocks noChangeAspect="1" noChangeArrowheads="1"/>
          </p:cNvPicPr>
          <p:nvPr/>
        </p:nvPicPr>
        <p:blipFill>
          <a:blip r:embed="rId2" r:link="rId3" cstate="email"/>
          <a:srcRect/>
          <a:stretch>
            <a:fillRect/>
          </a:stretch>
        </p:blipFill>
        <p:spPr bwMode="auto">
          <a:xfrm>
            <a:off x="714348" y="4143380"/>
            <a:ext cx="728373" cy="747710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/>
        </p:nvGrpSpPr>
        <p:grpSpPr>
          <a:xfrm>
            <a:off x="8286776" y="3661677"/>
            <a:ext cx="689359" cy="910331"/>
            <a:chOff x="8131113" y="2891731"/>
            <a:chExt cx="689359" cy="91033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1113" y="3212977"/>
              <a:ext cx="292894" cy="2468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7578" y="3212976"/>
              <a:ext cx="292894" cy="2468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1113" y="3552825"/>
              <a:ext cx="688975" cy="249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9550" y="2891731"/>
              <a:ext cx="292100" cy="249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210965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109898_Nejnost_kosmich (600x450, 35Kb)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01121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95535" y="500042"/>
            <a:ext cx="8319869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Monotype Corsiva" pitchFamily="66" charset="0"/>
              </a:rPr>
              <a:t>«Наверное, </a:t>
            </a:r>
          </a:p>
          <a:p>
            <a:r>
              <a:rPr lang="ru-RU" sz="4000" b="1" dirty="0" smtClean="0">
                <a:solidFill>
                  <a:srgbClr val="FFFF00"/>
                </a:solidFill>
                <a:latin typeface="Monotype Corsiva" pitchFamily="66" charset="0"/>
              </a:rPr>
              <a:t>    звезды светятся затем, </a:t>
            </a:r>
          </a:p>
          <a:p>
            <a:r>
              <a:rPr lang="ru-RU" sz="4000" b="1" dirty="0" smtClean="0">
                <a:solidFill>
                  <a:srgbClr val="FFFF00"/>
                </a:solidFill>
                <a:latin typeface="Monotype Corsiva" pitchFamily="66" charset="0"/>
              </a:rPr>
              <a:t>               чтобы рано или поздно                    </a:t>
            </a:r>
          </a:p>
          <a:p>
            <a:r>
              <a:rPr lang="ru-RU" sz="4000" b="1" dirty="0" smtClean="0">
                <a:solidFill>
                  <a:srgbClr val="FFFF00"/>
                </a:solidFill>
                <a:latin typeface="Monotype Corsiva" pitchFamily="66" charset="0"/>
              </a:rPr>
              <a:t>                             каждый мог отыскать </a:t>
            </a:r>
          </a:p>
          <a:p>
            <a:r>
              <a:rPr lang="ru-RU" sz="4000" b="1" dirty="0" smtClean="0">
                <a:solidFill>
                  <a:srgbClr val="FFFF00"/>
                </a:solidFill>
                <a:latin typeface="Monotype Corsiva" pitchFamily="66" charset="0"/>
              </a:rPr>
              <a:t>                                                              свою»</a:t>
            </a:r>
          </a:p>
          <a:p>
            <a:endParaRPr lang="ru-RU" sz="4000" b="1" dirty="0">
              <a:solidFill>
                <a:srgbClr val="FFFF00"/>
              </a:solidFill>
              <a:latin typeface="Monotype Corsiva" pitchFamily="66" charset="0"/>
            </a:endParaRPr>
          </a:p>
          <a:p>
            <a:endParaRPr lang="ru-RU" sz="4000" b="1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endParaRPr lang="ru-RU" sz="4000" b="1" dirty="0">
              <a:solidFill>
                <a:srgbClr val="FFFF00"/>
              </a:solidFill>
              <a:latin typeface="Monotype Corsiva" pitchFamily="66" charset="0"/>
            </a:endParaRPr>
          </a:p>
          <a:p>
            <a:r>
              <a:rPr lang="ru-RU" sz="2800" dirty="0" smtClean="0">
                <a:solidFill>
                  <a:srgbClr val="FFFF00"/>
                </a:solidFill>
                <a:latin typeface="Monotype Corsiva" pitchFamily="66" charset="0"/>
              </a:rPr>
              <a:t>                                                          Антуан </a:t>
            </a:r>
            <a:r>
              <a:rPr lang="ru-RU" sz="2800" dirty="0">
                <a:solidFill>
                  <a:srgbClr val="FFFF00"/>
                </a:solidFill>
                <a:latin typeface="Monotype Corsiva" pitchFamily="66" charset="0"/>
              </a:rPr>
              <a:t>де Сент-Экзюпери</a:t>
            </a:r>
          </a:p>
          <a:p>
            <a:r>
              <a:rPr lang="ru-RU" sz="2800" dirty="0" smtClean="0">
                <a:solidFill>
                  <a:srgbClr val="FFFF00"/>
                </a:solidFill>
                <a:latin typeface="Monotype Corsiva" pitchFamily="66" charset="0"/>
              </a:rPr>
              <a:t>                                                                      «</a:t>
            </a:r>
            <a:r>
              <a:rPr lang="ru-RU" sz="2800" dirty="0">
                <a:solidFill>
                  <a:srgbClr val="FFFF00"/>
                </a:solidFill>
                <a:latin typeface="Monotype Corsiva" pitchFamily="66" charset="0"/>
              </a:rPr>
              <a:t>Маленький принц</a:t>
            </a:r>
            <a:r>
              <a:rPr lang="ru-RU" sz="2800" dirty="0" smtClean="0">
                <a:solidFill>
                  <a:srgbClr val="FFFF00"/>
                </a:solidFill>
                <a:latin typeface="Monotype Corsiva" pitchFamily="66" charset="0"/>
              </a:rPr>
              <a:t>»</a:t>
            </a:r>
            <a:endParaRPr lang="ru-RU" sz="40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428992_svet_luchi_zvezda_1920x1080_(www.GetBg.net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285728"/>
            <a:ext cx="8786874" cy="6500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2"/>
          <p:cNvSpPr>
            <a:spLocks noGrp="1"/>
          </p:cNvSpPr>
          <p:nvPr>
            <p:ph sz="half" idx="1"/>
          </p:nvPr>
        </p:nvSpPr>
        <p:spPr>
          <a:xfrm>
            <a:off x="1071538" y="1142985"/>
            <a:ext cx="4038600" cy="485778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6500" b="1" dirty="0" smtClean="0">
                <a:solidFill>
                  <a:srgbClr val="FFFF00"/>
                </a:solidFill>
              </a:rPr>
              <a:t>З</a:t>
            </a:r>
            <a:r>
              <a:rPr lang="ru-RU" b="1" dirty="0" smtClean="0">
                <a:solidFill>
                  <a:srgbClr val="00B0F0"/>
                </a:solidFill>
              </a:rPr>
              <a:t>алог успеха</a:t>
            </a:r>
          </a:p>
          <a:p>
            <a:pPr>
              <a:buNone/>
            </a:pPr>
            <a:r>
              <a:rPr lang="ru-RU" sz="6500" b="1" dirty="0" smtClean="0">
                <a:solidFill>
                  <a:srgbClr val="FFFF00"/>
                </a:solidFill>
              </a:rPr>
              <a:t>В</a:t>
            </a:r>
            <a:r>
              <a:rPr lang="ru-RU" b="1" dirty="0" smtClean="0">
                <a:solidFill>
                  <a:srgbClr val="00B0F0"/>
                </a:solidFill>
              </a:rPr>
              <a:t>ариативность</a:t>
            </a:r>
          </a:p>
          <a:p>
            <a:pPr>
              <a:buNone/>
            </a:pPr>
            <a:r>
              <a:rPr lang="ru-RU" sz="6500" b="1" dirty="0" smtClean="0">
                <a:solidFill>
                  <a:srgbClr val="FFFF00"/>
                </a:solidFill>
              </a:rPr>
              <a:t>Е</a:t>
            </a:r>
            <a:r>
              <a:rPr lang="ru-RU" b="1" dirty="0" smtClean="0">
                <a:solidFill>
                  <a:srgbClr val="00B0F0"/>
                </a:solidFill>
              </a:rPr>
              <a:t>динство </a:t>
            </a:r>
          </a:p>
          <a:p>
            <a:pPr>
              <a:buNone/>
            </a:pPr>
            <a:r>
              <a:rPr lang="ru-RU" sz="6500" b="1" dirty="0" smtClean="0">
                <a:solidFill>
                  <a:srgbClr val="FFFF00"/>
                </a:solidFill>
              </a:rPr>
              <a:t>З</a:t>
            </a:r>
            <a:r>
              <a:rPr lang="ru-RU" b="1" dirty="0" smtClean="0">
                <a:solidFill>
                  <a:srgbClr val="00B0F0"/>
                </a:solidFill>
              </a:rPr>
              <a:t>алог инициативы</a:t>
            </a:r>
          </a:p>
          <a:p>
            <a:pPr>
              <a:buNone/>
            </a:pPr>
            <a:r>
              <a:rPr lang="ru-RU" sz="6400" b="1" dirty="0" smtClean="0">
                <a:solidFill>
                  <a:srgbClr val="FFFF00"/>
                </a:solidFill>
              </a:rPr>
              <a:t>Д</a:t>
            </a:r>
            <a:r>
              <a:rPr lang="ru-RU" b="1" dirty="0" smtClean="0">
                <a:solidFill>
                  <a:srgbClr val="00B0F0"/>
                </a:solidFill>
              </a:rPr>
              <a:t>етство</a:t>
            </a:r>
          </a:p>
          <a:p>
            <a:pPr>
              <a:buNone/>
            </a:pPr>
            <a:r>
              <a:rPr lang="ru-RU" sz="7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b="1" dirty="0" smtClean="0"/>
              <a:t>ктивность</a:t>
            </a:r>
            <a:endParaRPr lang="ru-RU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Как мы начинали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2071678"/>
            <a:ext cx="2110497" cy="15084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07185" y="1071546"/>
            <a:ext cx="1123950" cy="17960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528" y="2000240"/>
            <a:ext cx="2187944" cy="1483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28992" y="4429132"/>
            <a:ext cx="2562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МОДЕЛЬ 4К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987824" y="3371856"/>
            <a:ext cx="914400" cy="914400"/>
          </a:xfrm>
          <a:prstGeom prst="straightConnector1">
            <a:avLst/>
          </a:prstGeom>
          <a:ln w="76200">
            <a:solidFill>
              <a:srgbClr val="FAA14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669160" y="3071810"/>
            <a:ext cx="0" cy="1296144"/>
          </a:xfrm>
          <a:prstGeom prst="straightConnector1">
            <a:avLst/>
          </a:prstGeom>
          <a:ln w="76200">
            <a:solidFill>
              <a:srgbClr val="FAA14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5508104" y="3350152"/>
            <a:ext cx="807640" cy="936104"/>
          </a:xfrm>
          <a:prstGeom prst="straightConnector1">
            <a:avLst/>
          </a:prstGeom>
          <a:ln w="76200">
            <a:solidFill>
              <a:srgbClr val="FAA14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4282" y="5143512"/>
            <a:ext cx="1957139" cy="830997"/>
          </a:xfrm>
          <a:prstGeom prst="rect">
            <a:avLst/>
          </a:prstGeom>
          <a:noFill/>
          <a:ln w="50800">
            <a:solidFill>
              <a:srgbClr val="FBAA09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Критическое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мышление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8860" y="5357826"/>
            <a:ext cx="1987019" cy="461665"/>
          </a:xfrm>
          <a:prstGeom prst="rect">
            <a:avLst/>
          </a:prstGeom>
          <a:noFill/>
          <a:ln w="50800">
            <a:solidFill>
              <a:srgbClr val="FBAA09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</a:rPr>
              <a:t>креативность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715140" y="5357826"/>
            <a:ext cx="2218684" cy="461665"/>
          </a:xfrm>
          <a:prstGeom prst="rect">
            <a:avLst/>
          </a:prstGeom>
          <a:noFill/>
          <a:ln w="50800">
            <a:solidFill>
              <a:srgbClr val="FBAA09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коммуникация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643438" y="5357826"/>
            <a:ext cx="1798441" cy="461665"/>
          </a:xfrm>
          <a:prstGeom prst="rect">
            <a:avLst/>
          </a:prstGeom>
          <a:noFill/>
          <a:ln w="50800">
            <a:solidFill>
              <a:srgbClr val="FBAA09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кооперация</a:t>
            </a:r>
          </a:p>
        </p:txBody>
      </p:sp>
    </p:spTree>
    <p:extLst>
      <p:ext uri="{BB962C8B-B14F-4D97-AF65-F5344CB8AC3E}">
        <p14:creationId xmlns="" xmlns:p14="http://schemas.microsoft.com/office/powerpoint/2010/main" val="118634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4624"/>
            <a:ext cx="86935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Технология «Клубный </a:t>
            </a:r>
            <a:r>
              <a:rPr lang="ru-RU" sz="4400" b="1" dirty="0">
                <a:solidFill>
                  <a:srgbClr val="002060"/>
                </a:solidFill>
              </a:rPr>
              <a:t>час</a:t>
            </a:r>
            <a:r>
              <a:rPr lang="ru-RU" sz="4400" b="1" dirty="0" smtClean="0">
                <a:solidFill>
                  <a:srgbClr val="002060"/>
                </a:solidFill>
              </a:rPr>
              <a:t>»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Гришаевой Н.П. </a:t>
            </a:r>
            <a:endParaRPr lang="ru-RU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1484784"/>
            <a:ext cx="2719721" cy="3873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226" y="1484784"/>
            <a:ext cx="2612370" cy="3873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1347" y="3412356"/>
            <a:ext cx="1589125" cy="205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662" y="3429001"/>
            <a:ext cx="1619556" cy="199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502" y="5661248"/>
            <a:ext cx="90571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Ссылки на </a:t>
            </a:r>
            <a:r>
              <a:rPr lang="ru-RU" sz="2400" b="1" dirty="0" err="1" smtClean="0">
                <a:solidFill>
                  <a:srgbClr val="002060"/>
                </a:solidFill>
              </a:rPr>
              <a:t>вебинар</a:t>
            </a:r>
            <a:r>
              <a:rPr lang="ru-RU" sz="2400" b="1" dirty="0" smtClean="0">
                <a:solidFill>
                  <a:srgbClr val="002060"/>
                </a:solidFill>
              </a:rPr>
              <a:t>:</a:t>
            </a:r>
          </a:p>
          <a:p>
            <a:r>
              <a:rPr lang="en-US" dirty="0" smtClean="0"/>
              <a:t>https</a:t>
            </a:r>
            <a:r>
              <a:rPr lang="en-US" dirty="0"/>
              <a:t>://www.youtube.com/watch?v=BA0_A5pX7Zg&amp;list=PLkLpXJ5zrds8Z6YCl0ts3670RhfIHzQjS</a:t>
            </a:r>
          </a:p>
          <a:p>
            <a:r>
              <a:rPr lang="en-US" dirty="0" smtClean="0"/>
              <a:t>https</a:t>
            </a:r>
            <a:r>
              <a:rPr lang="en-US" dirty="0"/>
              <a:t>://www.youtube.com/watch?v=tmE60nMdhTM</a:t>
            </a:r>
          </a:p>
        </p:txBody>
      </p:sp>
    </p:spTree>
    <p:extLst>
      <p:ext uri="{BB962C8B-B14F-4D97-AF65-F5344CB8AC3E}">
        <p14:creationId xmlns="" xmlns:p14="http://schemas.microsoft.com/office/powerpoint/2010/main" val="9140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imag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2359141"/>
            <a:ext cx="1214445" cy="12858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C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 descr="C:\Users\Admin\Desktop\475883584-612x6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43240" y="1571814"/>
            <a:ext cx="1138246" cy="12811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C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4" descr="C:\Users\Admin\Desktop\Wordofmouth_icon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3504" y="1551885"/>
            <a:ext cx="1143008" cy="13010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C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5" descr="C:\Users\Admin\Desktop\socialno-nravstvennoe-vospitanie-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00892" y="2259740"/>
            <a:ext cx="1143008" cy="12412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C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5" name="Группа 14"/>
          <p:cNvGrpSpPr/>
          <p:nvPr/>
        </p:nvGrpSpPr>
        <p:grpSpPr>
          <a:xfrm>
            <a:off x="2588266" y="3544080"/>
            <a:ext cx="4071966" cy="2909256"/>
            <a:chOff x="2000232" y="2928935"/>
            <a:chExt cx="4714910" cy="3710919"/>
          </a:xfrm>
        </p:grpSpPr>
        <p:pic>
          <p:nvPicPr>
            <p:cNvPr id="2050" name="Picture 2" descr="C:\Users\Admin\Desktop\1383211561_god-201211.pn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000364" y="3286124"/>
              <a:ext cx="2958278" cy="3353730"/>
            </a:xfrm>
            <a:prstGeom prst="rect">
              <a:avLst/>
            </a:prstGeom>
            <a:noFill/>
          </p:spPr>
        </p:pic>
        <p:cxnSp>
          <p:nvCxnSpPr>
            <p:cNvPr id="12" name="Прямая соединительная линия 11"/>
            <p:cNvCxnSpPr/>
            <p:nvPr/>
          </p:nvCxnSpPr>
          <p:spPr>
            <a:xfrm>
              <a:off x="2000232" y="3643314"/>
              <a:ext cx="1428760" cy="785818"/>
            </a:xfrm>
            <a:prstGeom prst="line">
              <a:avLst/>
            </a:prstGeom>
            <a:ln w="114300" cap="rnd" cmpd="sng"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16200000" flipH="1">
              <a:off x="3857621" y="3143251"/>
              <a:ext cx="500065" cy="71434"/>
            </a:xfrm>
            <a:prstGeom prst="line">
              <a:avLst/>
            </a:prstGeom>
            <a:ln w="114300" cap="rnd" cmpd="sng"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5400000" flipH="1" flipV="1">
              <a:off x="5179223" y="3107529"/>
              <a:ext cx="571504" cy="500066"/>
            </a:xfrm>
            <a:prstGeom prst="line">
              <a:avLst/>
            </a:prstGeom>
            <a:ln w="114300" cap="rnd" cmpd="sng"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10800000" flipV="1">
              <a:off x="5643570" y="3500438"/>
              <a:ext cx="1071572" cy="500066"/>
            </a:xfrm>
            <a:prstGeom prst="line">
              <a:avLst/>
            </a:prstGeom>
            <a:ln w="114300" cap="rnd" cmpd="sng"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rot="16200000" flipH="1">
              <a:off x="2893207" y="3036091"/>
              <a:ext cx="714382" cy="642944"/>
            </a:xfrm>
            <a:prstGeom prst="line">
              <a:avLst/>
            </a:prstGeom>
            <a:ln w="114300" cap="rnd" cmpd="sng"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rot="5400000">
              <a:off x="4429125" y="3143247"/>
              <a:ext cx="500065" cy="71442"/>
            </a:xfrm>
            <a:prstGeom prst="line">
              <a:avLst/>
            </a:prstGeom>
            <a:ln w="114300" cap="rnd" cmpd="sng"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2267744" y="260648"/>
            <a:ext cx="489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</a:rPr>
              <a:t>Клубный час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Проект «Юные звездочки»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ПК\Desktop\17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1285860"/>
            <a:ext cx="3214710" cy="24110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К\Desktop\DSC08030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143504" y="1214423"/>
            <a:ext cx="2428892" cy="24186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5720" y="4000504"/>
            <a:ext cx="84886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buAutoNum type="arabicPeriod"/>
            </a:pPr>
            <a:r>
              <a:rPr lang="ru-RU" sz="2800" dirty="0" smtClean="0">
                <a:solidFill>
                  <a:srgbClr val="002060"/>
                </a:solidFill>
              </a:rPr>
              <a:t>Городской конкурс «Инновации в образовании: </a:t>
            </a:r>
          </a:p>
          <a:p>
            <a:pPr indent="-342900"/>
            <a:r>
              <a:rPr lang="ru-RU" sz="2800" dirty="0" smtClean="0">
                <a:solidFill>
                  <a:srgbClr val="002060"/>
                </a:solidFill>
              </a:rPr>
              <a:t>от проекта до победы», 2018г  – диплом участника</a:t>
            </a:r>
          </a:p>
          <a:p>
            <a:pPr indent="-342900"/>
            <a:endParaRPr lang="ru-RU" sz="2800" dirty="0" smtClean="0">
              <a:solidFill>
                <a:srgbClr val="002060"/>
              </a:solidFill>
            </a:endParaRPr>
          </a:p>
          <a:p>
            <a:pPr indent="-342900"/>
            <a:r>
              <a:rPr lang="ru-RU" sz="2800" dirty="0" smtClean="0">
                <a:solidFill>
                  <a:srgbClr val="002060"/>
                </a:solidFill>
              </a:rPr>
              <a:t>2.  Всероссийский конкурс «К вершинам педагогики»,  2019г – диплом </a:t>
            </a:r>
            <a:r>
              <a:rPr lang="en-US" sz="2800" dirty="0" smtClean="0">
                <a:solidFill>
                  <a:srgbClr val="002060"/>
                </a:solidFill>
              </a:rPr>
              <a:t> II </a:t>
            </a:r>
            <a:r>
              <a:rPr lang="ru-RU" sz="2800" dirty="0" smtClean="0">
                <a:solidFill>
                  <a:srgbClr val="002060"/>
                </a:solidFill>
              </a:rPr>
              <a:t> степени.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327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2692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Реализация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Admin\Desktop\kisspng-computer-icons-businessperson-management-consultan-5b2eea63d99c30.04253563152980131589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928802"/>
            <a:ext cx="2472855" cy="14287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Admin\Desktop\pourparlers-de-paix_318-4422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9058" y="1714488"/>
            <a:ext cx="1643074" cy="16430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Admin\Desktop\kisspng-strategic-growth-advisors-llc-customer-relationsh-analytics-5b12ba0b6fbba5.276349581527953931457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58016" y="1714488"/>
            <a:ext cx="1857388" cy="1403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Стрелка вправо 9"/>
          <p:cNvSpPr/>
          <p:nvPr/>
        </p:nvSpPr>
        <p:spPr>
          <a:xfrm>
            <a:off x="3000364" y="2357430"/>
            <a:ext cx="714380" cy="341756"/>
          </a:xfrm>
          <a:prstGeom prst="rightArrow">
            <a:avLst/>
          </a:prstGeom>
          <a:solidFill>
            <a:srgbClr val="FAA140"/>
          </a:solidFill>
          <a:ln>
            <a:solidFill>
              <a:srgbClr val="FBAA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5839004" y="2376501"/>
            <a:ext cx="714380" cy="341756"/>
          </a:xfrm>
          <a:prstGeom prst="rightArrow">
            <a:avLst/>
          </a:prstGeom>
          <a:solidFill>
            <a:srgbClr val="FAA140"/>
          </a:solidFill>
          <a:ln>
            <a:solidFill>
              <a:srgbClr val="FBAA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286248" y="1000108"/>
            <a:ext cx="964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1 год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14810" y="3643314"/>
            <a:ext cx="964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2 год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29" name="Picture 5" descr="C:\Users\Admin\Desktop\stakeholder-shareholder-problem-solving-provider-party-stockholder-512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868" y="4357694"/>
            <a:ext cx="2071702" cy="2071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2721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002060"/>
                </a:solidFill>
              </a:rPr>
              <a:t>Среда.</a:t>
            </a:r>
            <a:r>
              <a:rPr lang="ru-RU" b="1" dirty="0" smtClean="0">
                <a:solidFill>
                  <a:srgbClr val="002060"/>
                </a:solidFill>
              </a:rPr>
              <a:t> Подготовка клубного часа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1" name="Picture 3" descr="C:\Users\ПК\Desktop\https___cdn.evbuc.com_images_60816119_286654529272_1_origina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7566" y="4357694"/>
            <a:ext cx="5842992" cy="23116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2428860" y="1785926"/>
            <a:ext cx="3744416" cy="1368152"/>
          </a:xfrm>
          <a:prstGeom prst="ellipse">
            <a:avLst/>
          </a:prstGeom>
          <a:solidFill>
            <a:schemeClr val="accent1">
              <a:lumMod val="40000"/>
              <a:lumOff val="60000"/>
              <a:alpha val="6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Планирование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клубного </a:t>
            </a:r>
            <a:r>
              <a:rPr lang="ru-RU" sz="2800" b="1" dirty="0">
                <a:solidFill>
                  <a:srgbClr val="002060"/>
                </a:solidFill>
              </a:rPr>
              <a:t>часа</a:t>
            </a:r>
          </a:p>
        </p:txBody>
      </p:sp>
      <p:sp>
        <p:nvSpPr>
          <p:cNvPr id="9" name="Овальная выноска 8"/>
          <p:cNvSpPr/>
          <p:nvPr/>
        </p:nvSpPr>
        <p:spPr>
          <a:xfrm rot="1041092">
            <a:off x="5273250" y="2812070"/>
            <a:ext cx="3744416" cy="1418567"/>
          </a:xfrm>
          <a:prstGeom prst="wedgeEllipseCallou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Ответственный за оформление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 rot="20412254">
            <a:off x="324446" y="2926762"/>
            <a:ext cx="2714600" cy="1124249"/>
          </a:xfrm>
          <a:prstGeom prst="wedgeRoundRectCallout">
            <a:avLst/>
          </a:prstGeom>
          <a:solidFill>
            <a:schemeClr val="accent1">
              <a:alpha val="46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Безопасность  детей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57488" y="357166"/>
            <a:ext cx="42460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Моделирование</a:t>
            </a:r>
            <a:endParaRPr lang="ru-RU" sz="4400" dirty="0"/>
          </a:p>
        </p:txBody>
      </p:sp>
    </p:spTree>
    <p:extLst>
      <p:ext uri="{BB962C8B-B14F-4D97-AF65-F5344CB8AC3E}">
        <p14:creationId xmlns="" xmlns:p14="http://schemas.microsoft.com/office/powerpoint/2010/main" val="192946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002060"/>
                </a:solidFill>
              </a:rPr>
              <a:t/>
            </a:r>
            <a:br>
              <a:rPr lang="ru-RU" sz="4900" b="1" dirty="0" smtClean="0">
                <a:solidFill>
                  <a:srgbClr val="002060"/>
                </a:solidFill>
              </a:rPr>
            </a:br>
            <a:r>
              <a:rPr lang="ru-RU" sz="4900" b="1" dirty="0" smtClean="0">
                <a:solidFill>
                  <a:srgbClr val="002060"/>
                </a:solidFill>
              </a:rPr>
              <a:t>Виды </a:t>
            </a:r>
            <a:r>
              <a:rPr lang="ru-RU" sz="4900" b="1" dirty="0">
                <a:solidFill>
                  <a:srgbClr val="002060"/>
                </a:solidFill>
              </a:rPr>
              <a:t>клубного часа: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22522" y="5378916"/>
            <a:ext cx="5592684" cy="714380"/>
          </a:xfrm>
          <a:ln w="76200" cap="rnd">
            <a:solidFill>
              <a:srgbClr val="FBAA09"/>
            </a:solidFill>
            <a:round/>
          </a:ln>
          <a:effectLst/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Тематический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092052" y="4474411"/>
            <a:ext cx="4694526" cy="610773"/>
          </a:xfrm>
          <a:ln w="76200" cap="rnd">
            <a:solidFill>
              <a:srgbClr val="FBAA09"/>
            </a:solidFill>
            <a:round/>
          </a:ln>
          <a:effectLst/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000" b="1" dirty="0" err="1" smtClean="0">
                <a:solidFill>
                  <a:srgbClr val="002060"/>
                </a:solidFill>
              </a:rPr>
              <a:t>Деятельностный</a:t>
            </a:r>
            <a:endParaRPr lang="ru-RU" sz="3000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470192" y="3591706"/>
            <a:ext cx="3887758" cy="557374"/>
          </a:xfrm>
          <a:prstGeom prst="rect">
            <a:avLst/>
          </a:prstGeom>
          <a:ln w="76200" cap="rnd">
            <a:solidFill>
              <a:srgbClr val="FBAA09"/>
            </a:solidFill>
            <a:round/>
          </a:ln>
          <a:effectLst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 схеме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 rot="25748">
            <a:off x="3002222" y="2769671"/>
            <a:ext cx="2946182" cy="506938"/>
          </a:xfrm>
          <a:prstGeom prst="rect">
            <a:avLst/>
          </a:prstGeom>
          <a:ln w="76200" cap="rnd">
            <a:solidFill>
              <a:srgbClr val="FBAA09"/>
            </a:solidFill>
            <a:round/>
          </a:ln>
          <a:effectLst/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Свободный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563888" y="1271048"/>
            <a:ext cx="1858859" cy="501768"/>
          </a:xfrm>
          <a:prstGeom prst="rect">
            <a:avLst/>
          </a:prstGeom>
          <a:ln w="76200" cap="rnd">
            <a:solidFill>
              <a:srgbClr val="FBAA09"/>
            </a:solidFill>
            <a:round/>
          </a:ln>
          <a:effectLst/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Творческий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86116" y="2006597"/>
            <a:ext cx="2367568" cy="523220"/>
          </a:xfrm>
          <a:prstGeom prst="rect">
            <a:avLst/>
          </a:prstGeom>
          <a:ln w="76200" cap="sq" cmpd="sng">
            <a:solidFill>
              <a:srgbClr val="FBAA09"/>
            </a:solidFill>
            <a:rou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Квест   </a:t>
            </a:r>
            <a:r>
              <a:rPr lang="ru-RU" sz="2600" b="1" dirty="0" smtClean="0">
                <a:solidFill>
                  <a:srgbClr val="002060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3887</TotalTime>
  <Words>278</Words>
  <Application>Microsoft Office PowerPoint</Application>
  <PresentationFormat>Экран (4:3)</PresentationFormat>
  <Paragraphs>106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Тема1</vt:lpstr>
      <vt:lpstr>Слайд 1</vt:lpstr>
      <vt:lpstr>Слайд 2</vt:lpstr>
      <vt:lpstr>Как мы начинали</vt:lpstr>
      <vt:lpstr>Слайд 4</vt:lpstr>
      <vt:lpstr>Слайд 5</vt:lpstr>
      <vt:lpstr>Проект «Юные звездочки»</vt:lpstr>
      <vt:lpstr>Реализация</vt:lpstr>
      <vt:lpstr>Среда. Подготовка клубного часа</vt:lpstr>
      <vt:lpstr> Виды клубного часа: </vt:lpstr>
      <vt:lpstr>Планирование клубного часа</vt:lpstr>
      <vt:lpstr>Пятница. Клубный час. Этапы</vt:lpstr>
      <vt:lpstr>Правила</vt:lpstr>
      <vt:lpstr>Клубный час. Этапы</vt:lpstr>
      <vt:lpstr>Клубный час. Этапы</vt:lpstr>
      <vt:lpstr>Среда. Планирование  клубного часа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Клубный час</dc:title>
  <dc:creator>ПК</dc:creator>
  <cp:lastModifiedBy>HP</cp:lastModifiedBy>
  <cp:revision>172</cp:revision>
  <dcterms:created xsi:type="dcterms:W3CDTF">2018-04-02T16:02:48Z</dcterms:created>
  <dcterms:modified xsi:type="dcterms:W3CDTF">2020-01-31T11:26:30Z</dcterms:modified>
</cp:coreProperties>
</file>