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19"/>
  </p:notesMasterIdLst>
  <p:sldIdLst>
    <p:sldId id="257" r:id="rId2"/>
    <p:sldId id="328" r:id="rId3"/>
    <p:sldId id="271" r:id="rId4"/>
    <p:sldId id="320" r:id="rId5"/>
    <p:sldId id="343" r:id="rId6"/>
    <p:sldId id="344" r:id="rId7"/>
    <p:sldId id="329" r:id="rId8"/>
    <p:sldId id="342" r:id="rId9"/>
    <p:sldId id="345" r:id="rId10"/>
    <p:sldId id="319" r:id="rId11"/>
    <p:sldId id="340" r:id="rId12"/>
    <p:sldId id="346" r:id="rId13"/>
    <p:sldId id="336" r:id="rId14"/>
    <p:sldId id="335" r:id="rId15"/>
    <p:sldId id="347" r:id="rId16"/>
    <p:sldId id="348" r:id="rId17"/>
    <p:sldId id="264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FF0066"/>
    <a:srgbClr val="006600"/>
    <a:srgbClr val="2FFF8D"/>
    <a:srgbClr val="00BC55"/>
    <a:srgbClr val="A50021"/>
    <a:srgbClr val="FF330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9" autoAdjust="0"/>
    <p:restoredTop sz="94660"/>
  </p:normalViewPr>
  <p:slideViewPr>
    <p:cSldViewPr>
      <p:cViewPr>
        <p:scale>
          <a:sx n="76" d="100"/>
          <a:sy n="76" d="100"/>
        </p:scale>
        <p:origin x="-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fld id="{A06DF733-FF4C-478E-A886-9D190AE796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88069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ru-RU" sz="2400"/>
            </a:p>
          </p:txBody>
        </p:sp>
      </p:grpSp>
      <p:grpSp>
        <p:nvGrpSpPr>
          <p:cNvPr id="88071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8074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88075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8077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88078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9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8080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5BCF0CD-32C8-415E-B56B-FE1A918E4DB0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880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80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ABC4E2-DDAF-4AC6-8077-5616901C42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80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BA47D1-8F94-4326-83D3-415F96BF1243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12C6A-8B95-4766-A77B-DDC2B6CAC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720A4-8578-4976-9C18-C8A4BE6B4422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C1608-CA6B-4AC6-96C6-9B5E8AC1E6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8E14BA-3793-4D56-AF1C-E309A7DEE81C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3C27EF-6EBA-416E-BBA3-6C2090759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8A952F-5D0C-478D-9DA6-2D414FF4C86D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5AA4D7-F4E9-4172-AD8E-AE46510CDF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0744F-859F-48DF-8D30-C3FF56BD3DB1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6FEC4-4856-44F5-A385-E6018B05B8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08A39E-EEDB-4506-B506-73BEE2FBC10B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5ADC7-D138-4A06-9811-676389ADDB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27658C-0FD4-4611-9483-0D4A9031B111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C783C-2B3F-4F5D-9981-83DB4B81E5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BF9EC-91D6-4FAE-B3A7-73B48E28E01B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60109-CABD-47FD-BB66-2477D1EA18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495D0-BA3D-495C-A7C5-7DA8A5A92AD2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C7432-38A7-4462-A1E4-D669F560AA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0E7CB-46F3-4AB7-86DA-6661F42886B9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E52B0-A62C-43C6-85B2-972497449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7BB2A-CA97-4EEF-A2C5-98003196FD7A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17665-F3D6-4783-9EF4-0D565D1858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BE5A1-0B1A-40AA-B47C-E0A41AC7A843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BF2B-47AF-4180-9A6E-C910E4D67F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fld id="{736B8AF3-D560-488C-BA65-490A5E49A030}" type="datetime1">
              <a:rPr lang="ru-RU"/>
              <a:pPr/>
              <a:t>12.01.2017</a:t>
            </a:fld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fld id="{A058AC6C-78F5-4CE4-B1F4-F218C8568CC9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87047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8704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0" lang="ru-RU" sz="2400"/>
            </a:p>
          </p:txBody>
        </p:sp>
      </p:grp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7051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2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705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8705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7056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87057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8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7059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8706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6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2916238" y="4076700"/>
            <a:ext cx="2879725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65618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Подготовка к введению Профессионального стандарта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«Педагог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115198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Инструктора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физической культуре Орджоникидзевского района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Картинки по запросу картинка педаго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276872"/>
            <a:ext cx="3294484" cy="2481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AC72-C473-46CE-9BBC-9C859C9E85A1}" type="slidenum">
              <a:rPr lang="ru-RU"/>
              <a:pPr/>
              <a:t>10</a:t>
            </a:fld>
            <a:endParaRPr lang="ru-RU"/>
          </a:p>
        </p:txBody>
      </p:sp>
      <p:pic>
        <p:nvPicPr>
          <p:cNvPr id="218117" name="Picture 5" descr="Название проекта"/>
          <p:cNvPicPr>
            <a:picLocks noChangeAspect="1" noChangeArrowheads="1"/>
          </p:cNvPicPr>
          <p:nvPr/>
        </p:nvPicPr>
        <p:blipFill>
          <a:blip r:embed="rId2" cstate="print"/>
          <a:srcRect t="4112"/>
          <a:stretch>
            <a:fillRect/>
          </a:stretch>
        </p:blipFill>
        <p:spPr bwMode="auto">
          <a:xfrm>
            <a:off x="1474788" y="260648"/>
            <a:ext cx="7669212" cy="6076950"/>
          </a:xfrm>
          <a:prstGeom prst="rect">
            <a:avLst/>
          </a:prstGeom>
          <a:noFill/>
        </p:spPr>
      </p:pic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0" y="404664"/>
            <a:ext cx="550671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u="sng" dirty="0"/>
              <a:t>Федеральный закон № 273-ФЗ </a:t>
            </a:r>
            <a:endParaRPr lang="ru-RU" sz="2000" b="1" u="sng" dirty="0" smtClean="0"/>
          </a:p>
          <a:p>
            <a:r>
              <a:rPr lang="ru-RU" sz="2000" b="1" u="sng" dirty="0" smtClean="0"/>
              <a:t>от </a:t>
            </a:r>
            <a:r>
              <a:rPr lang="ru-RU" sz="2000" b="1" u="sng" dirty="0"/>
              <a:t>29.12.2012 </a:t>
            </a:r>
          </a:p>
          <a:p>
            <a:r>
              <a:rPr lang="ru-RU" sz="2000" b="1" u="sng" dirty="0"/>
              <a:t>«Об образовании в Российской Федерации»</a:t>
            </a:r>
          </a:p>
          <a:p>
            <a:r>
              <a:rPr lang="ru-RU" sz="2000" dirty="0"/>
              <a:t> относит дошкольное образование к одному из уровней общего. </a:t>
            </a:r>
          </a:p>
          <a:p>
            <a:r>
              <a:rPr lang="ru-RU" sz="2000" dirty="0"/>
              <a:t>Отсюда возникает необходимость единого подхода к профессиональным компетенциям педагога дошкольного образования и </a:t>
            </a:r>
            <a:r>
              <a:rPr lang="ru-RU" sz="2000" dirty="0" smtClean="0"/>
              <a:t>учителя</a:t>
            </a:r>
            <a:endParaRPr lang="ru-RU" sz="2000" b="1" dirty="0"/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3132138" y="5949950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ДОШКОЛЬНОЕ ОБРАЗОВАНИЕ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3779838" y="4581525"/>
            <a:ext cx="407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СРЕДНЕЕ ОБЩЕЕ ОБРАЗОВАНИЕ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3059113" y="5516563"/>
            <a:ext cx="4449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НАЧАЛЬНОЕ ОБЩЕЕ ОБРАЗОВАНИЕ</a:t>
            </a: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3370263" y="5084763"/>
            <a:ext cx="431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ОСНОВНОЕ ОБЩЕЕ 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Требования к образованию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8007424" cy="72633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Требования к опыту практической работы не предъявляются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FEC4-4856-44F5-A385-E6018B05B80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976968" y="1441375"/>
            <a:ext cx="4320480" cy="110527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schemeClr val="bg1"/>
                </a:solidFill>
              </a:rPr>
              <a:t>Высшее профессиональное образование по направлениям подготовки "Образование и педагогика"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987824" y="2524974"/>
            <a:ext cx="5328592" cy="1240013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Высшее </a:t>
            </a:r>
            <a:r>
              <a:rPr lang="ru-RU" dirty="0">
                <a:solidFill>
                  <a:schemeClr val="bg1"/>
                </a:solidFill>
              </a:rPr>
              <a:t>профессиональное образование и дополнительное профессиональное образование по направлению деятельности в образовательной </a:t>
            </a:r>
            <a:r>
              <a:rPr lang="ru-RU" dirty="0" smtClean="0">
                <a:solidFill>
                  <a:schemeClr val="bg1"/>
                </a:solidFill>
              </a:rPr>
              <a:t>организации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907705" y="3765554"/>
            <a:ext cx="6408711" cy="117618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Среднее </a:t>
            </a:r>
            <a:r>
              <a:rPr lang="ru-RU" dirty="0"/>
              <a:t>профессиональное образование по направлениям подготовки "Образование и педагогика" </a:t>
            </a:r>
            <a:endParaRPr kumimoji="1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27584" y="4941734"/>
            <a:ext cx="7488832" cy="115156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Среднее </a:t>
            </a:r>
            <a:r>
              <a:rPr lang="ru-RU" dirty="0">
                <a:solidFill>
                  <a:schemeClr val="bg1"/>
                </a:solidFill>
              </a:rPr>
              <a:t>профессиональное образование и дополнительное профессиональное образование по направлению деятельности в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5049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FEC4-4856-44F5-A385-E6018B05B809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122" name="Picture 2" descr="G:\images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8912" cy="4117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32291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одаренными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условиях реализации программ инклюзивного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детьми,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которых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русский язык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является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родным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детьми,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имеющими проблемы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девиантными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зависимыми, социально запущенными и социально уязвимыми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детьми,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имеющими серьезные отклонения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поведении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FEC4-4856-44F5-A385-E6018B05B80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Аттестация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772400" cy="309634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должно оцениваться?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Как?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(Каковы критерии оценки?)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«А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судьи кто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FEC4-4856-44F5-A385-E6018B05B809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 descr="G:\атте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24944"/>
            <a:ext cx="3384376" cy="3469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0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FEC4-4856-44F5-A385-E6018B05B809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146" name="Picture 2" descr="F:\для рекламы\дет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19"/>
            <a:ext cx="6912768" cy="4128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194" name="Picture 2" descr="G:\images_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91351"/>
            <a:ext cx="3384376" cy="3741521"/>
          </a:xfrm>
          <a:prstGeom prst="rect">
            <a:avLst/>
          </a:prstGeom>
          <a:noFill/>
        </p:spPr>
      </p:pic>
      <p:pic>
        <p:nvPicPr>
          <p:cNvPr id="8195" name="Picture 3" descr="G:\501452_html_m1b2170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3960440" cy="346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7FE6-12E8-458B-8309-27BC3A8F78F3}" type="slidenum">
              <a:rPr lang="ru-RU"/>
              <a:pPr/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548680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Послушайте – и Вы забудете,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Посмотрите – и Вы запомните,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Сделайте – и Вы поймете!</a:t>
            </a:r>
          </a:p>
          <a:p>
            <a:pPr algn="r">
              <a:lnSpc>
                <a:spcPct val="150000"/>
              </a:lnSpc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Конфуций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Picture 3" descr="G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84984"/>
            <a:ext cx="3096344" cy="3231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688632"/>
          </a:xfrm>
        </p:spPr>
        <p:txBody>
          <a:bodyPr/>
          <a:lstStyle/>
          <a:p>
            <a:pPr algn="just"/>
            <a:endParaRPr lang="ru-RU" sz="2800" dirty="0" smtClean="0"/>
          </a:p>
          <a:p>
            <a:pPr algn="just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Станда́рт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норма, образец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широком смысле слова — образец, эталон, модель, принимаемые за исходные для сопоставления с ними других подобных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объектов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это документ, устанавливающий требования, спецификации, руководящие принципы или характеристики, в соответствии с которыми могут использоваться материалы, продукты, процессы и услуги, которые подходят для этих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FEC4-4856-44F5-A385-E6018B05B80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BCD-EA65-4F88-ADFE-A5FEF638FBE2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684213" y="404813"/>
            <a:ext cx="787241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cs typeface="Times New Roman" pitchFamily="18" charset="0"/>
              </a:rPr>
              <a:t>Приказ</a:t>
            </a:r>
          </a:p>
          <a:p>
            <a:r>
              <a:rPr lang="ru-RU" sz="2400" b="1" dirty="0">
                <a:cs typeface="Times New Roman" pitchFamily="18" charset="0"/>
              </a:rPr>
              <a:t> Министерства труда и социальной защиты РФ №544н</a:t>
            </a:r>
          </a:p>
          <a:p>
            <a:r>
              <a:rPr lang="ru-RU" sz="2400" b="1" dirty="0">
                <a:cs typeface="Times New Roman" pitchFamily="18" charset="0"/>
              </a:rPr>
              <a:t>«</a:t>
            </a:r>
            <a:r>
              <a:rPr lang="ru-RU" sz="2400" b="1" i="1" dirty="0">
                <a:cs typeface="Times New Roman" pitchFamily="18" charset="0"/>
              </a:rPr>
              <a:t>Об утверждении профессионального стандарта </a:t>
            </a:r>
          </a:p>
          <a:p>
            <a:r>
              <a:rPr lang="ru-RU" sz="2400" b="1" i="1" dirty="0">
                <a:cs typeface="Times New Roman" pitchFamily="18" charset="0"/>
              </a:rPr>
              <a:t>«Педагог(педагогическая деятельность</a:t>
            </a:r>
          </a:p>
          <a:p>
            <a:r>
              <a:rPr lang="ru-RU" sz="2400" b="1" i="1" dirty="0">
                <a:cs typeface="Times New Roman" pitchFamily="18" charset="0"/>
              </a:rPr>
              <a:t> в сфере </a:t>
            </a:r>
            <a:r>
              <a:rPr lang="ru-RU" sz="2400" b="1" i="1" u="sng" dirty="0">
                <a:cs typeface="Times New Roman" pitchFamily="18" charset="0"/>
              </a:rPr>
              <a:t>дошкольного</a:t>
            </a:r>
            <a:r>
              <a:rPr lang="ru-RU" sz="2400" b="1" i="1" dirty="0">
                <a:cs typeface="Times New Roman" pitchFamily="18" charset="0"/>
              </a:rPr>
              <a:t>, начального общего,</a:t>
            </a:r>
          </a:p>
          <a:p>
            <a:r>
              <a:rPr lang="ru-RU" sz="2400" b="1" i="1" dirty="0">
                <a:cs typeface="Times New Roman" pitchFamily="18" charset="0"/>
              </a:rPr>
              <a:t> основного общего</a:t>
            </a:r>
            <a:r>
              <a:rPr lang="ru-RU" sz="2400" b="1" i="1" dirty="0" smtClean="0">
                <a:cs typeface="Times New Roman" pitchFamily="18" charset="0"/>
              </a:rPr>
              <a:t>, среднего </a:t>
            </a:r>
            <a:r>
              <a:rPr lang="ru-RU" sz="2400" b="1" i="1" dirty="0">
                <a:cs typeface="Times New Roman" pitchFamily="18" charset="0"/>
              </a:rPr>
              <a:t>общего образование)</a:t>
            </a:r>
          </a:p>
          <a:p>
            <a:r>
              <a:rPr lang="ru-RU" sz="2400" b="1" i="1" dirty="0">
                <a:cs typeface="Times New Roman" pitchFamily="18" charset="0"/>
              </a:rPr>
              <a:t>(воспитатель, учитель)»</a:t>
            </a:r>
          </a:p>
          <a:p>
            <a:r>
              <a:rPr lang="ru-RU" sz="2400" b="1" i="1" dirty="0">
                <a:cs typeface="Times New Roman" pitchFamily="18" charset="0"/>
              </a:rPr>
              <a:t>от 18 октября 2013 г.</a:t>
            </a:r>
          </a:p>
          <a:p>
            <a:endParaRPr lang="ru-RU" sz="2400" b="1" i="1" dirty="0">
              <a:cs typeface="Times New Roman" pitchFamily="18" charset="0"/>
            </a:endParaRPr>
          </a:p>
          <a:p>
            <a:r>
              <a:rPr lang="ru-RU" b="1" dirty="0">
                <a:cs typeface="Times New Roman" pitchFamily="18" charset="0"/>
              </a:rPr>
              <a:t>(</a:t>
            </a:r>
            <a:r>
              <a:rPr lang="ru-RU" b="1" i="1" dirty="0">
                <a:cs typeface="Times New Roman" pitchFamily="18" charset="0"/>
              </a:rPr>
              <a:t>Приказ зарегистрирован Минюстом России 6 декабря 2013года</a:t>
            </a:r>
            <a:r>
              <a:rPr lang="ru-RU" b="1" i="1" dirty="0" smtClean="0">
                <a:cs typeface="Times New Roman" pitchFamily="18" charset="0"/>
              </a:rPr>
              <a:t>)</a:t>
            </a:r>
          </a:p>
          <a:p>
            <a:endParaRPr lang="ru-RU" b="1" i="1" dirty="0" smtClean="0">
              <a:cs typeface="Times New Roman" pitchFamily="18" charset="0"/>
            </a:endParaRPr>
          </a:p>
          <a:p>
            <a:endParaRPr lang="ru-RU" b="1" i="1" dirty="0">
              <a:cs typeface="Times New Roman" pitchFamily="18" charset="0"/>
            </a:endParaRPr>
          </a:p>
          <a:p>
            <a:endParaRPr lang="ru-RU" sz="2400" i="1" dirty="0"/>
          </a:p>
        </p:txBody>
      </p:sp>
      <p:sp>
        <p:nvSpPr>
          <p:cNvPr id="157715" name="Rectangle 19"/>
          <p:cNvSpPr>
            <a:spLocks noChangeArrowheads="1"/>
          </p:cNvSpPr>
          <p:nvPr/>
        </p:nvSpPr>
        <p:spPr bwMode="auto">
          <a:xfrm>
            <a:off x="591026" y="4216004"/>
            <a:ext cx="8250757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ru-RU" sz="2400" b="1" u="sng" dirty="0" smtClean="0"/>
              <a:t>Профессиональный </a:t>
            </a:r>
            <a:r>
              <a:rPr kumimoji="0" lang="ru-RU" sz="2400" b="1" u="sng" dirty="0"/>
              <a:t>стандарт </a:t>
            </a:r>
            <a:r>
              <a:rPr kumimoji="0" lang="ru-RU" sz="2400" b="1" dirty="0" smtClean="0"/>
              <a:t>«Педагог»:</a:t>
            </a:r>
          </a:p>
          <a:p>
            <a:pPr>
              <a:lnSpc>
                <a:spcPct val="150000"/>
              </a:lnSpc>
            </a:pPr>
            <a:r>
              <a:rPr kumimoji="0" lang="ru-RU" sz="2400" b="1" i="1" dirty="0" smtClean="0"/>
              <a:t> </a:t>
            </a:r>
            <a:r>
              <a:rPr kumimoji="0" lang="ru-RU" sz="2400" b="1" i="1" dirty="0"/>
              <a:t>документ, </a:t>
            </a:r>
            <a:r>
              <a:rPr kumimoji="0" lang="ru-RU" sz="2400" b="1" i="1" dirty="0" smtClean="0"/>
              <a:t>включающий </a:t>
            </a:r>
            <a:r>
              <a:rPr kumimoji="0" lang="ru-RU" sz="2400" b="1" i="1" dirty="0"/>
              <a:t>перечень профессиональных и</a:t>
            </a:r>
          </a:p>
          <a:p>
            <a:r>
              <a:rPr kumimoji="0" lang="ru-RU" sz="2400" b="1" i="1" dirty="0"/>
              <a:t> личностных требований к воспитателю, </a:t>
            </a:r>
          </a:p>
          <a:p>
            <a:r>
              <a:rPr kumimoji="0" lang="ru-RU" sz="2400" b="1" i="1" dirty="0"/>
              <a:t>действующий на всей территории Российской </a:t>
            </a:r>
            <a:r>
              <a:rPr kumimoji="0" lang="ru-RU" sz="2400" b="1" i="1" dirty="0" smtClean="0"/>
              <a:t>Федерации</a:t>
            </a:r>
            <a:endParaRPr kumimoji="0"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A757-D7D9-4658-AD26-563F3B8FDBE1}" type="slidenum">
              <a:rPr lang="ru-RU"/>
              <a:pPr/>
              <a:t>4</a:t>
            </a:fld>
            <a:endParaRPr lang="ru-RU"/>
          </a:p>
        </p:txBody>
      </p:sp>
      <p:pic>
        <p:nvPicPr>
          <p:cNvPr id="1026" name="Picture 2" descr="G:\52_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1751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777240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Профессиональный стандарт «Педагог»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95536" y="1052736"/>
            <a:ext cx="4392488" cy="64807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12474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Кадровая политика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99592" y="1844824"/>
            <a:ext cx="4392488" cy="64807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19168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Управление персоналом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475656" y="2636912"/>
            <a:ext cx="4392488" cy="64807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27089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Организация обучения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339752" y="3429000"/>
            <a:ext cx="4392488" cy="64807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350100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Аттестация работников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563888" y="5013176"/>
            <a:ext cx="5058424" cy="64807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5106379"/>
            <a:ext cx="491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Заключение трудовых договоров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059832" y="4221088"/>
            <a:ext cx="5472608" cy="64807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0152" y="4314291"/>
            <a:ext cx="56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Разработка должностных инструкций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355976" y="5805264"/>
            <a:ext cx="4392488" cy="64807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58772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Система оплаты труда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A757-D7D9-4658-AD26-563F3B8FDBE1}" type="slidenum">
              <a:rPr lang="ru-RU"/>
              <a:pPr/>
              <a:t>6</a:t>
            </a:fld>
            <a:endParaRPr lang="ru-RU"/>
          </a:p>
        </p:txBody>
      </p:sp>
      <p:pic>
        <p:nvPicPr>
          <p:cNvPr id="3074" name="Picture 2" descr="G: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4176464" cy="417646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609484"/>
            <a:ext cx="777240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Зачем нужен профессиональный стандарт «Педагог» ?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908720"/>
            <a:ext cx="8072494" cy="5472608"/>
          </a:xfrm>
        </p:spPr>
        <p:txBody>
          <a:bodyPr/>
          <a:lstStyle/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Стандарт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инструмент реализации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стратегии образования в меняющемся мире</a:t>
            </a:r>
          </a:p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Стандарт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инструмент повышения качества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образования и выхода отечественного образования на международный уровень (Болонское соглашение)</a:t>
            </a:r>
          </a:p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объективный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измеритель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квалификации педагога.</a:t>
            </a:r>
          </a:p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средство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отбора педагогических кадров в учреждения образования.</a:t>
            </a:r>
          </a:p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формирования трудового договора, фиксирующего отношения между работником и работодателем.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FEC4-4856-44F5-A385-E6018B05B8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FEC4-4856-44F5-A385-E6018B05B80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0163"/>
            <a:ext cx="648072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2531988" cy="2265281"/>
          </a:xfrm>
          <a:prstGeom prst="rect">
            <a:avLst/>
          </a:prstGeom>
          <a:noFill/>
          <a:ln>
            <a:noFill/>
          </a:ln>
          <a:effectLst>
            <a:glow rad="101600">
              <a:srgbClr val="00206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2962751" cy="2031355"/>
          </a:xfrm>
          <a:prstGeom prst="rect">
            <a:avLst/>
          </a:prstGeom>
          <a:noFill/>
          <a:ln>
            <a:noFill/>
          </a:ln>
          <a:effectLst>
            <a:glow rad="101600">
              <a:srgbClr val="0080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2692351" cy="272815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A757-D7D9-4658-AD26-563F3B8FDBE1}" type="slidenum">
              <a:rPr lang="ru-RU"/>
              <a:pPr/>
              <a:t>9</a:t>
            </a:fld>
            <a:endParaRPr lang="ru-RU"/>
          </a:p>
        </p:txBody>
      </p:sp>
      <p:pic>
        <p:nvPicPr>
          <p:cNvPr id="4098" name="Picture 2" descr="G:\23517183.mhypwjygm6.W6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04864"/>
            <a:ext cx="2880320" cy="2880320"/>
          </a:xfrm>
          <a:prstGeom prst="rect">
            <a:avLst/>
          </a:prstGeom>
          <a:noFill/>
        </p:spPr>
      </p:pic>
      <p:pic>
        <p:nvPicPr>
          <p:cNvPr id="4099" name="Picture 3" descr="G:\soveshhanie_06.05.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3951486" cy="4423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Selling a Product or Serv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5060</TotalTime>
  <Words>457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Selling a Product or Service</vt:lpstr>
      <vt:lpstr>Подготовка к введению Профессионального стандарта «Педагог»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образованию</vt:lpstr>
      <vt:lpstr>Презентация PowerPoint</vt:lpstr>
      <vt:lpstr>Презентация PowerPoint</vt:lpstr>
      <vt:lpstr>Аттестация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Не админ</cp:lastModifiedBy>
  <cp:revision>114</cp:revision>
  <dcterms:created xsi:type="dcterms:W3CDTF">2012-03-22T03:52:14Z</dcterms:created>
  <dcterms:modified xsi:type="dcterms:W3CDTF">2017-01-12T19:20:23Z</dcterms:modified>
  <cp:contentStatus/>
</cp:coreProperties>
</file>