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6007B"/>
    <a:srgbClr val="FFB5D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7EAA404-7619-4943-B114-DB952F2FA01F}" v="17" dt="2024-03-29T10:03:27.78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microsoft.com/office/2015/10/relationships/revisionInfo" Target="revisionInfo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CDBE499-3F29-4C52-BC08-82F793B53625}" type="datetimeFigureOut">
              <a:rPr lang="ru-RU" smtClean="0"/>
              <a:t>29.03.2024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913CE4F-8F88-4877-AA07-F960BFAA6A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413438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59A925-35BE-4D18-BD26-18D339C595A8}" type="datetimeFigureOut">
              <a:rPr lang="ru-RU" smtClean="0"/>
              <a:t>29.03.2024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29D307-78FD-4B59-A5BE-97BEA394FC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291983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59A925-35BE-4D18-BD26-18D339C595A8}" type="datetimeFigureOut">
              <a:rPr lang="ru-RU" smtClean="0"/>
              <a:t>29.03.2024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29D307-78FD-4B59-A5BE-97BEA394FC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9384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59A925-35BE-4D18-BD26-18D339C595A8}" type="datetimeFigureOut">
              <a:rPr lang="ru-RU" smtClean="0"/>
              <a:t>29.03.2024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29D307-78FD-4B59-A5BE-97BEA394FC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431829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59A925-35BE-4D18-BD26-18D339C595A8}" type="datetimeFigureOut">
              <a:rPr lang="ru-RU" smtClean="0"/>
              <a:t>29.03.2024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29D307-78FD-4B59-A5BE-97BEA394FC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045338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59A925-35BE-4D18-BD26-18D339C595A8}" type="datetimeFigureOut">
              <a:rPr lang="ru-RU" smtClean="0"/>
              <a:t>29.03.2024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29D307-78FD-4B59-A5BE-97BEA394FC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385081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59A925-35BE-4D18-BD26-18D339C595A8}" type="datetimeFigureOut">
              <a:rPr lang="ru-RU" smtClean="0"/>
              <a:t>29.03.2024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29D307-78FD-4B59-A5BE-97BEA394FC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904856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59A925-35BE-4D18-BD26-18D339C595A8}" type="datetimeFigureOut">
              <a:rPr lang="ru-RU" smtClean="0"/>
              <a:t>29.03.2024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29D307-78FD-4B59-A5BE-97BEA394FC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88370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59A925-35BE-4D18-BD26-18D339C595A8}" type="datetimeFigureOut">
              <a:rPr lang="ru-RU" smtClean="0"/>
              <a:t>29.03.2024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29D307-78FD-4B59-A5BE-97BEA394FC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576170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59A925-35BE-4D18-BD26-18D339C595A8}" type="datetimeFigureOut">
              <a:rPr lang="ru-RU" smtClean="0"/>
              <a:t>29.03.2024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29D307-78FD-4B59-A5BE-97BEA394FC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811984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59A925-35BE-4D18-BD26-18D339C595A8}" type="datetimeFigureOut">
              <a:rPr lang="ru-RU" smtClean="0"/>
              <a:t>29.03.2024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29D307-78FD-4B59-A5BE-97BEA394FC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343788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59A925-35BE-4D18-BD26-18D339C595A8}" type="datetimeFigureOut">
              <a:rPr lang="ru-RU" smtClean="0"/>
              <a:t>29.03.2024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29D307-78FD-4B59-A5BE-97BEA394FC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735926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59A925-35BE-4D18-BD26-18D339C595A8}" type="datetimeFigureOut">
              <a:rPr lang="ru-RU" smtClean="0"/>
              <a:t>29.03.2024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29D307-78FD-4B59-A5BE-97BEA394FC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150105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jpeg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youtube.com/watch?v=S81ZE8e7y9w" TargetMode="External"/><Relationship Id="rId3" Type="http://schemas.openxmlformats.org/officeDocument/2006/relationships/hyperlink" Target="https://www.youtube.com/watch?v=GkDrvdcbAAA" TargetMode="External"/><Relationship Id="rId7" Type="http://schemas.openxmlformats.org/officeDocument/2006/relationships/hyperlink" Target="https://www.youtube.com/watch?v=qxrEa6geftI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www.youtube.com/watch?v=4DTt6JNB1qI" TargetMode="External"/><Relationship Id="rId5" Type="http://schemas.openxmlformats.org/officeDocument/2006/relationships/hyperlink" Target="https://www.youtube.com/watch?v=epKvyhGck7g" TargetMode="External"/><Relationship Id="rId4" Type="http://schemas.openxmlformats.org/officeDocument/2006/relationships/hyperlink" Target="https://www.youtube.com/watch?v=YIKyjedrkBY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image.jimcdn.com/app/cms/image/transf/none/path/se6d7d48eb5cb520c/backgroundarea/id327769d21057186/version/1475044762/imag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0"/>
            <a:ext cx="12192001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268513" y="2613392"/>
            <a:ext cx="11654971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5000" i="1" dirty="0">
                <a:gradFill>
                  <a:gsLst>
                    <a:gs pos="53000">
                      <a:srgbClr val="F6007B"/>
                    </a:gs>
                    <a:gs pos="80000">
                      <a:srgbClr val="00B0F0"/>
                    </a:gs>
                    <a:gs pos="92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Times New Roman" panose="02020603050405020304" pitchFamily="18" charset="0"/>
                <a:cs typeface="Times New Roman" panose="02020603050405020304" pitchFamily="18" charset="0"/>
              </a:rPr>
              <a:t>Современное музыкальное воспитание дома</a:t>
            </a:r>
          </a:p>
        </p:txBody>
      </p:sp>
      <p:pic>
        <p:nvPicPr>
          <p:cNvPr id="1028" name="Picture 4" descr="https://avatars.mds.yandex.net/i?id=03d9ebe00fbab127a380b0872f8e0878054db2dc-11920176-images-thumbs&amp;n=13"/>
          <p:cNvPicPr>
            <a:picLocks noChangeAspect="1" noChangeArrowheads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3465285" cy="27722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https://avatars.mds.yandex.net/i?id=ef4aa3175af8ce7e35383890a603427be776a85f-12803022-images-thumbs&amp;n=13"/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11" b="-223"/>
          <a:stretch/>
        </p:blipFill>
        <p:spPr bwMode="auto">
          <a:xfrm rot="19101287">
            <a:off x="8181613" y="4026262"/>
            <a:ext cx="5882046" cy="32438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884302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image.jimcdn.com/app/cms/image/transf/none/path/se6d7d48eb5cb520c/backgroundarea/id327769d21057186/version/1475044762/imag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0"/>
            <a:ext cx="12192001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290284" y="333829"/>
            <a:ext cx="4731657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400" dirty="0">
                <a:gradFill>
                  <a:gsLst>
                    <a:gs pos="87000">
                      <a:srgbClr val="5BC1EE"/>
                    </a:gs>
                    <a:gs pos="54000">
                      <a:srgbClr val="F6007B"/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Times New Roman" panose="02020603050405020304" pitchFamily="18" charset="0"/>
                <a:cs typeface="Times New Roman" panose="02020603050405020304" pitchFamily="18" charset="0"/>
              </a:rPr>
              <a:t>21 век - это век новых технологий, которые изменили нашу жизнь навсегда. Как инновации меняют наш быт и нас самих, так и дети, дошкольники – это другое поколение, которое с младшего возраста с легкостью осваивает современные технологии, в которых с трудом разбирается взрослый.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404946" y="333829"/>
            <a:ext cx="4769394" cy="3860800"/>
          </a:xfrm>
          <a:prstGeom prst="rect">
            <a:avLst/>
          </a:prstGeom>
          <a:gradFill>
            <a:gsLst>
              <a:gs pos="2000">
                <a:srgbClr val="F6007B"/>
              </a:gs>
              <a:gs pos="86000">
                <a:schemeClr val="accent1">
                  <a:lumMod val="105000"/>
                  <a:satMod val="103000"/>
                  <a:tint val="73000"/>
                </a:schemeClr>
              </a:gs>
              <a:gs pos="70000">
                <a:schemeClr val="accent1">
                  <a:lumMod val="105000"/>
                  <a:satMod val="109000"/>
                  <a:tint val="81000"/>
                </a:schemeClr>
              </a:gs>
            </a:gsLst>
          </a:gradFill>
          <a:effectLst>
            <a:glow rad="228600">
              <a:schemeClr val="accent1">
                <a:satMod val="175000"/>
                <a:alpha val="40000"/>
              </a:schemeClr>
            </a:glo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>
              <a:gradFill>
                <a:gsLst>
                  <a:gs pos="87000">
                    <a:srgbClr val="5BC1EE"/>
                  </a:gs>
                  <a:gs pos="54000">
                    <a:srgbClr val="F6007B"/>
                  </a:gs>
                  <a:gs pos="100000">
                    <a:schemeClr val="accent1">
                      <a:lumMod val="30000"/>
                      <a:lumOff val="70000"/>
                    </a:schemeClr>
                  </a:gs>
                </a:gsLst>
                <a:lin ang="5400000" scaled="1"/>
              </a:gra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412410" y="333829"/>
            <a:ext cx="438912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400" dirty="0">
                <a:gradFill>
                  <a:gsLst>
                    <a:gs pos="87000">
                      <a:srgbClr val="5BC1EE"/>
                    </a:gs>
                    <a:gs pos="54000">
                      <a:srgbClr val="F6007B"/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Times New Roman" panose="02020603050405020304" pitchFamily="18" charset="0"/>
                <a:cs typeface="Times New Roman" panose="02020603050405020304" pitchFamily="18" charset="0"/>
              </a:rPr>
              <a:t>Согласно теории поколений, современные дети отличаются практичностью, любознательностью, любят модные вещи, фотографироваться и позировать. Но детскому разуму тяжело удерживать большой поток информации, поэтому они часто рассеяны, невнимательны и </a:t>
            </a:r>
            <a:r>
              <a:rPr lang="ru-RU" sz="2400" dirty="0" err="1">
                <a:gradFill>
                  <a:gsLst>
                    <a:gs pos="87000">
                      <a:srgbClr val="5BC1EE"/>
                    </a:gs>
                    <a:gs pos="54000">
                      <a:srgbClr val="F6007B"/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Times New Roman" panose="02020603050405020304" pitchFamily="18" charset="0"/>
                <a:cs typeface="Times New Roman" panose="02020603050405020304" pitchFamily="18" charset="0"/>
              </a:rPr>
              <a:t>гиперактивны</a:t>
            </a:r>
            <a:r>
              <a:rPr lang="ru-RU" sz="2400" dirty="0">
                <a:gradFill>
                  <a:gsLst>
                    <a:gs pos="87000">
                      <a:srgbClr val="5BC1EE"/>
                    </a:gs>
                    <a:gs pos="54000">
                      <a:srgbClr val="F6007B"/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6412410" y="296254"/>
            <a:ext cx="4528457" cy="4561889"/>
          </a:xfrm>
          <a:prstGeom prst="rect">
            <a:avLst/>
          </a:prstGeom>
          <a:gradFill>
            <a:gsLst>
              <a:gs pos="0">
                <a:srgbClr val="F6007B"/>
              </a:gs>
              <a:gs pos="69000">
                <a:schemeClr val="accent1">
                  <a:lumMod val="105000"/>
                  <a:satMod val="103000"/>
                  <a:tint val="73000"/>
                </a:schemeClr>
              </a:gs>
              <a:gs pos="70000">
                <a:schemeClr val="accent1">
                  <a:lumMod val="105000"/>
                  <a:satMod val="109000"/>
                  <a:tint val="81000"/>
                </a:schemeClr>
              </a:gs>
            </a:gsLst>
          </a:gradFill>
          <a:effectLst>
            <a:glow rad="228600">
              <a:schemeClr val="accent1">
                <a:satMod val="175000"/>
                <a:alpha val="40000"/>
              </a:schemeClr>
            </a:glo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TextBox 6"/>
          <p:cNvSpPr txBox="1"/>
          <p:nvPr/>
        </p:nvSpPr>
        <p:spPr>
          <a:xfrm>
            <a:off x="1587860" y="4396478"/>
            <a:ext cx="240356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dirty="0">
                <a:gradFill>
                  <a:gsLst>
                    <a:gs pos="87000">
                      <a:srgbClr val="5BC1EE"/>
                    </a:gs>
                    <a:gs pos="54000">
                      <a:srgbClr val="F6007B"/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Times New Roman" panose="02020603050405020304" pitchFamily="18" charset="0"/>
                <a:cs typeface="Times New Roman" panose="02020603050405020304" pitchFamily="18" charset="0"/>
              </a:rPr>
              <a:t>Открыть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7822878" y="4981253"/>
            <a:ext cx="1707519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3200" dirty="0">
                <a:gradFill>
                  <a:gsLst>
                    <a:gs pos="87000">
                      <a:srgbClr val="5BC1EE"/>
                    </a:gs>
                    <a:gs pos="54000">
                      <a:srgbClr val="F6007B"/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Times New Roman" panose="02020603050405020304" pitchFamily="18" charset="0"/>
                <a:cs typeface="Times New Roman" panose="02020603050405020304" pitchFamily="18" charset="0"/>
              </a:rPr>
              <a:t>Открыть</a:t>
            </a:r>
          </a:p>
        </p:txBody>
      </p:sp>
    </p:spTree>
    <p:extLst>
      <p:ext uri="{BB962C8B-B14F-4D97-AF65-F5344CB8AC3E}">
        <p14:creationId xmlns:p14="http://schemas.microsoft.com/office/powerpoint/2010/main" val="18178734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image.jimcdn.com/app/cms/image/transf/none/path/se6d7d48eb5cb520c/backgroundarea/id327769d21057186/version/1475044762/imag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0"/>
            <a:ext cx="12192001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483325" y="287383"/>
            <a:ext cx="10136777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400" dirty="0">
                <a:gradFill>
                  <a:gsLst>
                    <a:gs pos="87000">
                      <a:srgbClr val="5BC1EE"/>
                    </a:gs>
                    <a:gs pos="54000">
                      <a:srgbClr val="F6007B"/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Times New Roman" panose="02020603050405020304" pitchFamily="18" charset="0"/>
                <a:cs typeface="Times New Roman" panose="02020603050405020304" pitchFamily="18" charset="0"/>
              </a:rPr>
              <a:t>Общаться, развивать и вкладывать знания в нынешних детей непросто. Для того чтобы удержать внимание и интерес дошкольника к занятию необходимо использовать современные средства, к которым можно отнести информационные компьютерные технологии. Это позволяет превратить занятие в увлекательную, яркую и динамичную игру.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483325" y="281694"/>
            <a:ext cx="10293532" cy="1944681"/>
          </a:xfrm>
          <a:prstGeom prst="rect">
            <a:avLst/>
          </a:prstGeom>
          <a:gradFill>
            <a:gsLst>
              <a:gs pos="0">
                <a:srgbClr val="F6007B">
                  <a:lumMod val="95000"/>
                  <a:lumOff val="5000"/>
                </a:srgbClr>
              </a:gs>
              <a:gs pos="70000">
                <a:schemeClr val="accent1">
                  <a:lumMod val="105000"/>
                  <a:satMod val="103000"/>
                  <a:tint val="73000"/>
                </a:schemeClr>
              </a:gs>
              <a:gs pos="100000">
                <a:schemeClr val="accent1">
                  <a:lumMod val="105000"/>
                  <a:satMod val="109000"/>
                  <a:tint val="81000"/>
                </a:schemeClr>
              </a:gs>
            </a:gsLst>
          </a:gradFill>
          <a:effectLst>
            <a:glow rad="228600">
              <a:schemeClr val="accent1">
                <a:satMod val="175000"/>
                <a:alpha val="40000"/>
              </a:schemeClr>
            </a:glo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TextBox 2"/>
          <p:cNvSpPr txBox="1"/>
          <p:nvPr/>
        </p:nvSpPr>
        <p:spPr>
          <a:xfrm>
            <a:off x="483325" y="3158092"/>
            <a:ext cx="1029353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>
                <a:gradFill>
                  <a:gsLst>
                    <a:gs pos="87000">
                      <a:srgbClr val="5BC1EE"/>
                    </a:gs>
                    <a:gs pos="54000">
                      <a:srgbClr val="F6007B"/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Times New Roman" panose="02020603050405020304" pitchFamily="18" charset="0"/>
                <a:cs typeface="Times New Roman" panose="02020603050405020304" pitchFamily="18" charset="0"/>
              </a:rPr>
              <a:t>Поэтому я советую использовать компьютерные программы в качестве новых средств обучения и развития, но необходимо использовать материал, чтобы он соответствовал возрасту, был доступен и понятен ребенку.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483325" y="3158092"/>
            <a:ext cx="10293532" cy="1944681"/>
          </a:xfrm>
          <a:prstGeom prst="rect">
            <a:avLst/>
          </a:prstGeom>
          <a:gradFill>
            <a:gsLst>
              <a:gs pos="74000">
                <a:srgbClr val="A2C2E7"/>
              </a:gs>
              <a:gs pos="0">
                <a:srgbClr val="F6007B"/>
              </a:gs>
              <a:gs pos="100000">
                <a:schemeClr val="accent1">
                  <a:lumMod val="105000"/>
                  <a:satMod val="109000"/>
                  <a:tint val="81000"/>
                </a:schemeClr>
              </a:gs>
            </a:gsLst>
          </a:gradFill>
          <a:effectLst>
            <a:glow rad="228600">
              <a:schemeClr val="accent1">
                <a:satMod val="175000"/>
                <a:alpha val="40000"/>
              </a:schemeClr>
            </a:glo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4776332" y="2322901"/>
            <a:ext cx="1707519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3200" dirty="0">
                <a:gradFill>
                  <a:gsLst>
                    <a:gs pos="87000">
                      <a:srgbClr val="5BC1EE"/>
                    </a:gs>
                    <a:gs pos="54000">
                      <a:srgbClr val="F6007B"/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Times New Roman" panose="02020603050405020304" pitchFamily="18" charset="0"/>
                <a:cs typeface="Times New Roman" panose="02020603050405020304" pitchFamily="18" charset="0"/>
              </a:rPr>
              <a:t>Открыть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4776332" y="5208641"/>
            <a:ext cx="1707519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3200" dirty="0">
                <a:gradFill>
                  <a:gsLst>
                    <a:gs pos="87000">
                      <a:srgbClr val="5BC1EE"/>
                    </a:gs>
                    <a:gs pos="54000">
                      <a:srgbClr val="F6007B"/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Times New Roman" panose="02020603050405020304" pitchFamily="18" charset="0"/>
                <a:cs typeface="Times New Roman" panose="02020603050405020304" pitchFamily="18" charset="0"/>
              </a:rPr>
              <a:t>Открыть</a:t>
            </a:r>
          </a:p>
        </p:txBody>
      </p:sp>
    </p:spTree>
    <p:extLst>
      <p:ext uri="{BB962C8B-B14F-4D97-AF65-F5344CB8AC3E}">
        <p14:creationId xmlns:p14="http://schemas.microsoft.com/office/powerpoint/2010/main" val="23160019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https://image.jimcdn.com/app/cms/image/transf/none/path/se6d7d48eb5cb520c/backgroundarea/id327769d21057186/version/1475044762/imag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0"/>
            <a:ext cx="12192001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-3" y="244737"/>
            <a:ext cx="12192003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580" algn="just">
              <a:spcAft>
                <a:spcPts val="0"/>
              </a:spcAft>
            </a:pPr>
            <a:r>
              <a:rPr lang="ru-RU" sz="2400" dirty="0">
                <a:gradFill>
                  <a:gsLst>
                    <a:gs pos="87000">
                      <a:srgbClr val="5BC1EE"/>
                    </a:gs>
                    <a:gs pos="54000">
                      <a:srgbClr val="F6007B"/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Самая доступная форма приобщения ребенка к музыке и развития у него музыкальной культуры – это совместный просмотр мультфильмов, основанных на шедеврах классической музыки. Советую посмотреть всей семьей мультфильмы по </a:t>
            </a:r>
            <a:r>
              <a:rPr lang="ru-RU" sz="2400" dirty="0">
                <a:gradFill>
                  <a:gsLst>
                    <a:gs pos="87000">
                      <a:srgbClr val="5BC1EE"/>
                    </a:gs>
                    <a:gs pos="54000">
                      <a:srgbClr val="F6007B"/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hlinkClick r:id="rId3"/>
              </a:rPr>
              <a:t>«Детскому альбому» П. И. Чайковского</a:t>
            </a:r>
            <a:r>
              <a:rPr lang="ru-RU" sz="2400" dirty="0">
                <a:gradFill>
                  <a:gsLst>
                    <a:gs pos="87000">
                      <a:srgbClr val="5BC1EE"/>
                    </a:gs>
                    <a:gs pos="54000">
                      <a:srgbClr val="F6007B"/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400" dirty="0">
                <a:gradFill>
                  <a:gsLst>
                    <a:gs pos="87000">
                      <a:srgbClr val="5BC1EE"/>
                    </a:gs>
                    <a:gs pos="54000">
                      <a:srgbClr val="F6007B"/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hlinkClick r:id="rId4"/>
              </a:rPr>
              <a:t>«Гномы и горный король» </a:t>
            </a:r>
            <a:r>
              <a:rPr lang="ru-RU" sz="2400" dirty="0">
                <a:gradFill>
                  <a:gsLst>
                    <a:gs pos="87000">
                      <a:srgbClr val="5BC1EE"/>
                    </a:gs>
                    <a:gs pos="54000">
                      <a:srgbClr val="F6007B"/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фантазии на тему Э. Грига, </a:t>
            </a:r>
            <a:r>
              <a:rPr lang="ru-RU" sz="2400" dirty="0">
                <a:gradFill>
                  <a:gsLst>
                    <a:gs pos="87000">
                      <a:srgbClr val="5BC1EE"/>
                    </a:gs>
                    <a:gs pos="54000">
                      <a:srgbClr val="F6007B"/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hlinkClick r:id="rId5"/>
              </a:rPr>
              <a:t>«Прогулка» </a:t>
            </a:r>
            <a:r>
              <a:rPr lang="ru-RU" sz="2400" dirty="0">
                <a:gradFill>
                  <a:gsLst>
                    <a:gs pos="87000">
                      <a:srgbClr val="5BC1EE"/>
                    </a:gs>
                    <a:gs pos="54000">
                      <a:srgbClr val="F6007B"/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 тему С. Прокофьева, </a:t>
            </a:r>
            <a:r>
              <a:rPr lang="ru-RU" sz="2400" dirty="0">
                <a:gradFill>
                  <a:gsLst>
                    <a:gs pos="87000">
                      <a:srgbClr val="5BC1EE"/>
                    </a:gs>
                    <a:gs pos="54000">
                      <a:srgbClr val="F6007B"/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hlinkClick r:id="rId6"/>
              </a:rPr>
              <a:t>«Танцы кукол» </a:t>
            </a:r>
            <a:r>
              <a:rPr lang="ru-RU" sz="2400" dirty="0">
                <a:gradFill>
                  <a:gsLst>
                    <a:gs pos="87000">
                      <a:srgbClr val="5BC1EE"/>
                    </a:gs>
                    <a:gs pos="54000">
                      <a:srgbClr val="F6007B"/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 тему музыки Д. Шостаковича.</a:t>
            </a:r>
            <a:endParaRPr lang="ru-RU" dirty="0">
              <a:gradFill>
                <a:gsLst>
                  <a:gs pos="87000">
                    <a:srgbClr val="5BC1EE"/>
                  </a:gs>
                  <a:gs pos="54000">
                    <a:srgbClr val="F6007B"/>
                  </a:gs>
                  <a:gs pos="100000">
                    <a:schemeClr val="accent1">
                      <a:lumMod val="30000"/>
                      <a:lumOff val="70000"/>
                    </a:schemeClr>
                  </a:gs>
                </a:gsLst>
                <a:lin ang="5400000" scaled="1"/>
              </a:gra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-104503" y="2553061"/>
            <a:ext cx="12296503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>
                <a:gradFill>
                  <a:gsLst>
                    <a:gs pos="87000">
                      <a:srgbClr val="5BC1EE"/>
                    </a:gs>
                    <a:gs pos="54000">
                      <a:srgbClr val="F6007B"/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Times New Roman" panose="02020603050405020304" pitchFamily="18" charset="0"/>
                <a:ea typeface="Calibri" panose="020F0502020204030204" pitchFamily="34" charset="0"/>
              </a:rPr>
              <a:t>	Так же детям совместно с родителями можно спеть видео-песенки, такие как </a:t>
            </a:r>
            <a:r>
              <a:rPr lang="ru-RU" sz="2400" dirty="0">
                <a:gradFill>
                  <a:gsLst>
                    <a:gs pos="87000">
                      <a:srgbClr val="5BC1EE"/>
                    </a:gs>
                    <a:gs pos="54000">
                      <a:srgbClr val="F6007B"/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Times New Roman" panose="02020603050405020304" pitchFamily="18" charset="0"/>
                <a:ea typeface="Calibri" panose="020F0502020204030204" pitchFamily="34" charset="0"/>
                <a:hlinkClick r:id="rId7"/>
              </a:rPr>
              <a:t>«Два кота» </a:t>
            </a:r>
            <a:r>
              <a:rPr lang="ru-RU" sz="2400" dirty="0">
                <a:gradFill>
                  <a:gsLst>
                    <a:gs pos="87000">
                      <a:srgbClr val="5BC1EE"/>
                    </a:gs>
                    <a:gs pos="54000">
                      <a:srgbClr val="F6007B"/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Times New Roman" panose="02020603050405020304" pitchFamily="18" charset="0"/>
                <a:ea typeface="Calibri" panose="020F0502020204030204" pitchFamily="34" charset="0"/>
              </a:rPr>
              <a:t>со взрослым, потом самостоятельно с названием нот и в третьем случае с визуализацией клавиатуры, что позволяет сделать эту песенку «зримой». </a:t>
            </a:r>
            <a:endParaRPr lang="ru-RU" sz="2400" dirty="0">
              <a:gradFill>
                <a:gsLst>
                  <a:gs pos="87000">
                    <a:srgbClr val="5BC1EE"/>
                  </a:gs>
                  <a:gs pos="54000">
                    <a:srgbClr val="F6007B"/>
                  </a:gs>
                  <a:gs pos="100000">
                    <a:schemeClr val="accent1">
                      <a:lumMod val="30000"/>
                      <a:lumOff val="70000"/>
                    </a:schemeClr>
                  </a:gs>
                </a:gsLst>
                <a:lin ang="5400000" scaled="1"/>
              </a:gra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-6" y="3768799"/>
            <a:ext cx="1219200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>
                <a:gradFill>
                  <a:gsLst>
                    <a:gs pos="87000">
                      <a:srgbClr val="5BC1EE"/>
                    </a:gs>
                    <a:gs pos="54000">
                      <a:srgbClr val="F6007B"/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Times New Roman" panose="02020603050405020304" pitchFamily="18" charset="0"/>
                <a:ea typeface="Calibri" panose="020F0502020204030204" pitchFamily="34" charset="0"/>
                <a:hlinkClick r:id="rId8"/>
              </a:rPr>
              <a:t>	Попевка с лягушками </a:t>
            </a:r>
            <a:r>
              <a:rPr lang="ru-RU" sz="2400" dirty="0">
                <a:gradFill>
                  <a:gsLst>
                    <a:gs pos="87000">
                      <a:srgbClr val="5BC1EE"/>
                    </a:gs>
                    <a:gs pos="54000">
                      <a:srgbClr val="F6007B"/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Times New Roman" panose="02020603050405020304" pitchFamily="18" charset="0"/>
                <a:ea typeface="Calibri" panose="020F0502020204030204" pitchFamily="34" charset="0"/>
              </a:rPr>
              <a:t>познакомит детей с нотами гаммы, в которой предлагается сначала прослушать песенку, а потом самостоятельно спеть со словами и с названием нот.</a:t>
            </a:r>
            <a:endParaRPr lang="ru-RU" sz="2400" dirty="0">
              <a:gradFill>
                <a:gsLst>
                  <a:gs pos="87000">
                    <a:srgbClr val="5BC1EE"/>
                  </a:gs>
                  <a:gs pos="54000">
                    <a:srgbClr val="F6007B"/>
                  </a:gs>
                  <a:gs pos="100000">
                    <a:schemeClr val="accent1">
                      <a:lumMod val="30000"/>
                      <a:lumOff val="70000"/>
                    </a:schemeClr>
                  </a:gs>
                </a:gsLst>
                <a:lin ang="5400000" scaled="1"/>
              </a:gra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-3" y="4861385"/>
            <a:ext cx="1219200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580" algn="just">
              <a:spcAft>
                <a:spcPts val="0"/>
              </a:spcAft>
            </a:pPr>
            <a:r>
              <a:rPr lang="ru-RU" sz="2400" dirty="0">
                <a:gradFill>
                  <a:gsLst>
                    <a:gs pos="87000">
                      <a:srgbClr val="5BC1EE"/>
                    </a:gs>
                    <a:gs pos="54000">
                      <a:srgbClr val="F6007B"/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Данный список не исчерпывается приведенными примерами, он постоянно пополняется и обогащается. Главное, что современные информационные технологии не только развивают музыкальные способности детей, но и доставляют удовольствие и детям, и родителям, что поддерживает благоприятный психологический климат в семье, а также сохраняет интерес ребенка к музыкальному искусству.</a:t>
            </a:r>
            <a:endParaRPr lang="ru-RU" dirty="0">
              <a:gradFill>
                <a:gsLst>
                  <a:gs pos="87000">
                    <a:srgbClr val="5BC1EE"/>
                  </a:gs>
                  <a:gs pos="54000">
                    <a:srgbClr val="F6007B"/>
                  </a:gs>
                  <a:gs pos="100000">
                    <a:schemeClr val="accent1">
                      <a:lumMod val="30000"/>
                      <a:lumOff val="70000"/>
                    </a:schemeClr>
                  </a:gs>
                </a:gsLst>
                <a:lin ang="5400000" scaled="1"/>
              </a:gra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826862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173</TotalTime>
  <Words>224</Words>
  <Application>Microsoft Office PowerPoint</Application>
  <PresentationFormat>Широкоэкранный</PresentationFormat>
  <Paragraphs>13</Paragraphs>
  <Slides>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Анастасия</dc:creator>
  <cp:lastModifiedBy>Анастасия</cp:lastModifiedBy>
  <cp:revision>21</cp:revision>
  <dcterms:created xsi:type="dcterms:W3CDTF">2024-03-29T06:28:18Z</dcterms:created>
  <dcterms:modified xsi:type="dcterms:W3CDTF">2024-03-29T10:04:16Z</dcterms:modified>
</cp:coreProperties>
</file>