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6" r:id="rId2"/>
    <p:sldId id="261" r:id="rId3"/>
    <p:sldId id="298" r:id="rId4"/>
    <p:sldId id="262" r:id="rId5"/>
    <p:sldId id="317" r:id="rId6"/>
    <p:sldId id="299" r:id="rId7"/>
    <p:sldId id="300" r:id="rId8"/>
    <p:sldId id="297" r:id="rId9"/>
    <p:sldId id="301" r:id="rId10"/>
    <p:sldId id="303" r:id="rId11"/>
    <p:sldId id="302" r:id="rId12"/>
    <p:sldId id="304" r:id="rId13"/>
    <p:sldId id="305" r:id="rId14"/>
    <p:sldId id="306" r:id="rId15"/>
    <p:sldId id="265" r:id="rId16"/>
    <p:sldId id="307" r:id="rId17"/>
    <p:sldId id="269" r:id="rId18"/>
    <p:sldId id="308" r:id="rId19"/>
    <p:sldId id="271" r:id="rId20"/>
    <p:sldId id="313" r:id="rId21"/>
    <p:sldId id="314" r:id="rId22"/>
    <p:sldId id="315" r:id="rId23"/>
    <p:sldId id="316" r:id="rId24"/>
    <p:sldId id="309" r:id="rId25"/>
    <p:sldId id="310" r:id="rId26"/>
    <p:sldId id="311" r:id="rId27"/>
    <p:sldId id="312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FC6907-A77E-4563-AA91-FFCEB57CDE13}">
          <p14:sldIdLst>
            <p14:sldId id="276"/>
            <p14:sldId id="261"/>
            <p14:sldId id="298"/>
            <p14:sldId id="262"/>
            <p14:sldId id="317"/>
            <p14:sldId id="299"/>
            <p14:sldId id="300"/>
            <p14:sldId id="297"/>
            <p14:sldId id="301"/>
            <p14:sldId id="303"/>
            <p14:sldId id="302"/>
            <p14:sldId id="304"/>
            <p14:sldId id="305"/>
            <p14:sldId id="306"/>
            <p14:sldId id="265"/>
            <p14:sldId id="307"/>
            <p14:sldId id="269"/>
            <p14:sldId id="308"/>
            <p14:sldId id="271"/>
            <p14:sldId id="313"/>
            <p14:sldId id="314"/>
            <p14:sldId id="315"/>
            <p14:sldId id="316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Кондакова" initials="МК" lastIdx="29" clrIdx="0">
    <p:extLst/>
  </p:cmAuthor>
  <p:cmAuthor id="2" name="Воронцов Сергей" initials="ВС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BE9"/>
    <a:srgbClr val="008000"/>
    <a:srgbClr val="CF4A3F"/>
    <a:srgbClr val="3660A7"/>
    <a:srgbClr val="B6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89917" autoAdjust="0"/>
  </p:normalViewPr>
  <p:slideViewPr>
    <p:cSldViewPr snapToGrid="0">
      <p:cViewPr>
        <p:scale>
          <a:sx n="73" d="100"/>
          <a:sy n="73" d="100"/>
        </p:scale>
        <p:origin x="-125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6AFA-F0F9-4E27-BE42-CA3FDF86D02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8B63-02CF-4F5A-9197-EA9336C02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навыкам и компетенциям 21-го века относятся: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 smtClean="0"/>
              <a:t>личностные качества, черты характера, которые помогают адаптироваться к стремительным изменениям окружающей среды (система духовно-нравственных ценностей, любознательность, инициативность, настойчивость, умение работать на результат, лидерские качества и пр.);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 smtClean="0"/>
              <a:t>компетенции, которые помогают решать более сложные задачи, в том числе в ситуации неопределенности и быстрых технологических изменений окружающей среды (критическое мышление, креативность, творческое мышление, умение общаться и работать в коллективе, конструктивно взаимодействуя с другими членами команды);</a:t>
            </a:r>
          </a:p>
          <a:p>
            <a:pPr marL="170164" indent="-170164">
              <a:buFont typeface="Arial" pitchFamily="34" charset="0"/>
              <a:buChar char="•"/>
            </a:pPr>
            <a:r>
              <a:rPr lang="ru-RU" dirty="0" smtClean="0"/>
              <a:t>базовые знания, умения и навыки, которые помогают решать повседневные задачи (навыки осмысленного чтения и письма, математическая грамотность, финансовая и предпринимательская грамотность, естественнонаучные знания, ИКТ-грамотность, культурная и гражданская грамотность и пр.)</a:t>
            </a:r>
            <a:endParaRPr lang="en-US" dirty="0" smtClean="0"/>
          </a:p>
          <a:p>
            <a:pPr marL="0" lvl="0" indent="0">
              <a:buFont typeface="Arial" pitchFamily="34" charset="0"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навыкам и компетенциям 21-го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века относятся: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личностные качества, черты характера, которые помогают адаптироваться к стремительным изменениям окружающей среды (система духовно-нравственных ценностей, любознательность, инициативность, настойчивость, умение работать на результат, лидерские качества и пр.);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компетенции, которые помогают решать более сложные задачи, в том числе в ситуации неопределенности и быстрых технологических изменений окружающей среды (критическое мышление, креативность, творческое мышление, умение общаться и работать в коллективе, конструктивно взаимодействуя с другими членами команды);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базовые знания, умения и навыки, которые помогают решать повседневные задачи (навыки осмысленного чтения и письма, математическая грамотность, финансовая и предпринимательская грамотность, естественнонаучные знания, ИКТ-грамотность, культурная и гражданская грамотность и пр.)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43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Освоение детьми информации с помощью цифровых технологий происходит раньше, чем они начинают читать и писать, – в три-четыре года, часто стихийно,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Современные дети не только живут в условиях повсеместного интернета, но и вообще не помнят другой жизни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В первую очередь запоминается не информация, а место где эта информация находится, способ, как до нее добраться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другое</a:t>
            </a:r>
            <a:r>
              <a:rPr lang="ru-RU" sz="1200" dirty="0" smtClean="0">
                <a:solidFill>
                  <a:srgbClr val="002060"/>
                </a:solidFill>
              </a:rPr>
              <a:t> запоминание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другая</a:t>
            </a:r>
            <a:r>
              <a:rPr lang="ru-RU" sz="1200" dirty="0" smtClean="0">
                <a:solidFill>
                  <a:srgbClr val="002060"/>
                </a:solidFill>
              </a:rPr>
              <a:t> память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другие</a:t>
            </a:r>
            <a:r>
              <a:rPr lang="ru-RU" sz="1200" dirty="0" smtClean="0">
                <a:solidFill>
                  <a:srgbClr val="002060"/>
                </a:solidFill>
              </a:rPr>
              <a:t> механизмы удержания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     информации</a:t>
            </a:r>
            <a:endParaRPr lang="ru-RU" sz="1200" dirty="0" smtClean="0">
              <a:solidFill>
                <a:srgbClr val="9A0000"/>
              </a:solidFill>
            </a:endParaRPr>
          </a:p>
          <a:p>
            <a:pPr algn="l"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В ХХ в. концентрация внимания на уроке – 40 минут</a:t>
            </a:r>
          </a:p>
          <a:p>
            <a:pPr algn="l"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Сегодня на это способны единицы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Дети ограничены в получении сенсорных сигналов, связанных с окружающим миром -  запахи, звуки, и пр.,  ощущение своего тела и его возможностей (э</a:t>
            </a:r>
            <a:r>
              <a:rPr lang="ru-RU" b="1" dirty="0" smtClean="0">
                <a:solidFill>
                  <a:srgbClr val="0070C0"/>
                </a:solidFill>
              </a:rPr>
              <a:t>то проблема формирования своего «Я»)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Клиповое» мышление </a:t>
            </a:r>
            <a:r>
              <a:rPr lang="ru-RU" sz="2000" b="1" i="1" dirty="0" smtClean="0">
                <a:solidFill>
                  <a:srgbClr val="0070C0"/>
                </a:solidFill>
              </a:rPr>
              <a:t>–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главный признак важнейшего момента интеллектуальной и культурной истории – переход от линейной модели мышления к современной – сетевой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связано не с интернетом, а с большим количеством каналов на </a:t>
            </a:r>
            <a:r>
              <a:rPr lang="en-US" sz="2000" b="1" dirty="0" smtClean="0">
                <a:solidFill>
                  <a:srgbClr val="002060"/>
                </a:solidFill>
              </a:rPr>
              <a:t>TV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построено на визуальных образах, а не логике и  текстовых ассоциациях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предполагает переработку информации короткими порциями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err="1" smtClean="0">
                <a:solidFill>
                  <a:srgbClr val="0070C0"/>
                </a:solidFill>
              </a:rPr>
              <a:t>Феноме</a:t>
            </a:r>
            <a:r>
              <a:rPr lang="ru-RU" sz="2000" dirty="0" smtClean="0">
                <a:solidFill>
                  <a:srgbClr val="0070C0"/>
                </a:solidFill>
              </a:rPr>
              <a:t> многозадачности, способ обработки информации:</a:t>
            </a:r>
            <a:r>
              <a:rPr lang="ru-RU" sz="2000" baseline="0" dirty="0" smtClean="0">
                <a:solidFill>
                  <a:srgbClr val="0070C0"/>
                </a:solidFill>
              </a:rPr>
              <a:t> 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планировать долговременные цели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запоминать незаконченные задачи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делить большие задания на мелкие и доводить их до завершения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Навигация в сети предполагает многозадачность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Мозг наших детей работает в другом режиме, взрослым он не свойственен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Активное использование Интернета вызывает у молодежи повышение скорости психических процессов</a:t>
            </a:r>
          </a:p>
          <a:p>
            <a:pPr algn="l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Новое поколение становится –</a:t>
            </a:r>
            <a:r>
              <a:rPr lang="ru-RU" sz="2000" b="1" baseline="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УМНЕЕ!!!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6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Освоение детьми информации с помощью цифровых технологий происходит раньше, чем они начинают читать и писать, – в три-четыре года, часто стихийно,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Современные дети не только живут в условиях повсеместного интернета, но и вообще не помнят другой жизни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В первую очередь запоминается не информация, а место где эта информация находится, способ, как до нее добраться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другое</a:t>
            </a:r>
            <a:r>
              <a:rPr lang="ru-RU" sz="1200" dirty="0" smtClean="0">
                <a:solidFill>
                  <a:srgbClr val="002060"/>
                </a:solidFill>
              </a:rPr>
              <a:t> запоминание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другая</a:t>
            </a:r>
            <a:r>
              <a:rPr lang="ru-RU" sz="1200" dirty="0" smtClean="0">
                <a:solidFill>
                  <a:srgbClr val="002060"/>
                </a:solidFill>
              </a:rPr>
              <a:t> память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другие</a:t>
            </a:r>
            <a:r>
              <a:rPr lang="ru-RU" sz="1200" dirty="0" smtClean="0">
                <a:solidFill>
                  <a:srgbClr val="002060"/>
                </a:solidFill>
              </a:rPr>
              <a:t> механизмы удержания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     информации</a:t>
            </a:r>
            <a:endParaRPr lang="ru-RU" sz="1200" dirty="0" smtClean="0">
              <a:solidFill>
                <a:srgbClr val="9A0000"/>
              </a:solidFill>
            </a:endParaRPr>
          </a:p>
          <a:p>
            <a:pPr algn="l"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В ХХ в. концентрация внимания на уроке – 40 минут</a:t>
            </a:r>
          </a:p>
          <a:p>
            <a:pPr algn="l"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Сегодня на это способны единицы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Дети ограничены в получении сенсорных сигналов, связанных с окружающим миром -  запахи, звуки, и пр.,  ощущение своего тела и его возможностей (э</a:t>
            </a:r>
            <a:r>
              <a:rPr lang="ru-RU" b="1" dirty="0" smtClean="0">
                <a:solidFill>
                  <a:srgbClr val="0070C0"/>
                </a:solidFill>
              </a:rPr>
              <a:t>то проблема формирования своего «Я»)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Клиповое» мышление </a:t>
            </a:r>
            <a:r>
              <a:rPr lang="ru-RU" sz="2000" b="1" i="1" dirty="0" smtClean="0">
                <a:solidFill>
                  <a:srgbClr val="0070C0"/>
                </a:solidFill>
              </a:rPr>
              <a:t>–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главный признак важнейшего момента интеллектуальной и культурной истории – переход от линейной модели мышления к современной – сетевой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связано не с интернетом, а с большим количеством каналов на </a:t>
            </a:r>
            <a:r>
              <a:rPr lang="en-US" sz="2000" b="1" dirty="0" smtClean="0">
                <a:solidFill>
                  <a:srgbClr val="002060"/>
                </a:solidFill>
              </a:rPr>
              <a:t>TV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построено на визуальных образах, а не логике и  текстовых ассоциациях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предполагает переработку информации короткими порциями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err="1" smtClean="0">
                <a:solidFill>
                  <a:srgbClr val="0070C0"/>
                </a:solidFill>
              </a:rPr>
              <a:t>Феноме</a:t>
            </a:r>
            <a:r>
              <a:rPr lang="ru-RU" sz="2000" dirty="0" smtClean="0">
                <a:solidFill>
                  <a:srgbClr val="0070C0"/>
                </a:solidFill>
              </a:rPr>
              <a:t> многозадачности, способ обработки информации:</a:t>
            </a:r>
            <a:r>
              <a:rPr lang="ru-RU" sz="2000" baseline="0" dirty="0" smtClean="0">
                <a:solidFill>
                  <a:srgbClr val="0070C0"/>
                </a:solidFill>
              </a:rPr>
              <a:t> 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планировать долговременные цели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запоминать незаконченные задачи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делить большие задания на мелкие и доводить их до завершения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Навигация в сети предполагает многозадачность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Мозг наших детей работает в другом режиме, взрослым он не свойственен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Активное использование Интернета вызывает у молодежи повышение скорости психических процессов</a:t>
            </a:r>
          </a:p>
          <a:p>
            <a:pPr algn="l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Новое поколение становится –</a:t>
            </a:r>
            <a:r>
              <a:rPr lang="ru-RU" sz="2000" b="1" baseline="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УМНЕЕ!!!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Освоение детьми информации с помощью цифровых технологий происходит раньше, чем они начинают читать и писать, – в три-четыре года, часто стихийно,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Современные дети не только живут в условиях повсеместного интернета, но и вообще не помнят другой жизни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В первую очередь запоминается не информация, а место где эта информация находится, способ, как до нее добраться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другое</a:t>
            </a:r>
            <a:r>
              <a:rPr lang="ru-RU" sz="1200" dirty="0" smtClean="0">
                <a:solidFill>
                  <a:srgbClr val="002060"/>
                </a:solidFill>
              </a:rPr>
              <a:t> запоминание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другая</a:t>
            </a:r>
            <a:r>
              <a:rPr lang="ru-RU" sz="1200" dirty="0" smtClean="0">
                <a:solidFill>
                  <a:srgbClr val="002060"/>
                </a:solidFill>
              </a:rPr>
              <a:t> память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другие</a:t>
            </a:r>
            <a:r>
              <a:rPr lang="ru-RU" sz="1200" dirty="0" smtClean="0">
                <a:solidFill>
                  <a:srgbClr val="002060"/>
                </a:solidFill>
              </a:rPr>
              <a:t> механизмы удержания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     информации</a:t>
            </a:r>
            <a:endParaRPr lang="ru-RU" sz="1200" dirty="0" smtClean="0">
              <a:solidFill>
                <a:srgbClr val="9A0000"/>
              </a:solidFill>
            </a:endParaRPr>
          </a:p>
          <a:p>
            <a:pPr algn="l"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В ХХ в. концентрация внимания на уроке – 40 минут</a:t>
            </a:r>
          </a:p>
          <a:p>
            <a:pPr algn="l"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Сегодня на это способны единицы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Дети ограничены в получении сенсорных сигналов, связанных с окружающим миром -  запахи, звуки, и пр.,  ощущение своего тела и его возможностей (э</a:t>
            </a:r>
            <a:r>
              <a:rPr lang="ru-RU" b="1" dirty="0" smtClean="0">
                <a:solidFill>
                  <a:srgbClr val="0070C0"/>
                </a:solidFill>
              </a:rPr>
              <a:t>то проблема формирования своего «Я»)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Клиповое» мышление </a:t>
            </a:r>
            <a:r>
              <a:rPr lang="ru-RU" sz="2000" b="1" i="1" dirty="0" smtClean="0">
                <a:solidFill>
                  <a:srgbClr val="0070C0"/>
                </a:solidFill>
              </a:rPr>
              <a:t>–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главный признак важнейшего момента интеллектуальной и культурной истории – переход от линейной модели мышления к современной – сетевой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связано не с интернетом, а с большим количеством каналов на </a:t>
            </a:r>
            <a:r>
              <a:rPr lang="en-US" sz="2000" b="1" dirty="0" smtClean="0">
                <a:solidFill>
                  <a:srgbClr val="002060"/>
                </a:solidFill>
              </a:rPr>
              <a:t>TV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построено на визуальных образах, а не логике и  текстовых ассоциациях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предполагает переработку информации короткими порциями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err="1" smtClean="0">
                <a:solidFill>
                  <a:srgbClr val="0070C0"/>
                </a:solidFill>
              </a:rPr>
              <a:t>Феноме</a:t>
            </a:r>
            <a:r>
              <a:rPr lang="ru-RU" sz="2000" dirty="0" smtClean="0">
                <a:solidFill>
                  <a:srgbClr val="0070C0"/>
                </a:solidFill>
              </a:rPr>
              <a:t> многозадачности, способ обработки информации:</a:t>
            </a:r>
            <a:r>
              <a:rPr lang="ru-RU" sz="2000" baseline="0" dirty="0" smtClean="0">
                <a:solidFill>
                  <a:srgbClr val="0070C0"/>
                </a:solidFill>
              </a:rPr>
              <a:t> 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планировать долговременные цели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запоминать незаконченные задачи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делить большие задания на мелкие и доводить их до завершения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Навигация в сети предполагает многозадачность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Мозг наших детей работает в другом режиме, взрослым он не свойственен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Активное использование Интернета вызывает у молодежи повышение скорости психических процессов</a:t>
            </a:r>
          </a:p>
          <a:p>
            <a:pPr algn="l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Новое поколение становится –</a:t>
            </a:r>
            <a:r>
              <a:rPr lang="ru-RU" sz="2000" b="1" baseline="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УМНЕЕ!!!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6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Освоение детьми информации с помощью цифровых технологий происходит раньше, чем они начинают читать и писать, – в три-четыре года, часто стихийно,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Современные дети не только живут в условиях повсеместного интернета, но и вообще не помнят другой жизни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В первую очередь запоминается не информация, а место где эта информация находится, способ, как до нее добраться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другое</a:t>
            </a:r>
            <a:r>
              <a:rPr lang="ru-RU" sz="1200" dirty="0" smtClean="0">
                <a:solidFill>
                  <a:srgbClr val="002060"/>
                </a:solidFill>
              </a:rPr>
              <a:t> запоминание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другая</a:t>
            </a:r>
            <a:r>
              <a:rPr lang="ru-RU" sz="1200" dirty="0" smtClean="0">
                <a:solidFill>
                  <a:srgbClr val="002060"/>
                </a:solidFill>
              </a:rPr>
              <a:t> память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другие</a:t>
            </a:r>
            <a:r>
              <a:rPr lang="ru-RU" sz="1200" dirty="0" smtClean="0">
                <a:solidFill>
                  <a:srgbClr val="002060"/>
                </a:solidFill>
              </a:rPr>
              <a:t> механизмы удержания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     информации</a:t>
            </a:r>
            <a:endParaRPr lang="ru-RU" sz="1200" dirty="0" smtClean="0">
              <a:solidFill>
                <a:srgbClr val="9A0000"/>
              </a:solidFill>
            </a:endParaRPr>
          </a:p>
          <a:p>
            <a:pPr algn="l"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В ХХ в. концентрация внимания на уроке – 40 минут</a:t>
            </a:r>
          </a:p>
          <a:p>
            <a:pPr algn="l"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Сегодня на это способны единицы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Дети ограничены в получении сенсорных сигналов, связанных с окружающим миром -  запахи, звуки, и пр.,  ощущение своего тела и его возможностей (э</a:t>
            </a:r>
            <a:r>
              <a:rPr lang="ru-RU" b="1" dirty="0" smtClean="0">
                <a:solidFill>
                  <a:srgbClr val="0070C0"/>
                </a:solidFill>
              </a:rPr>
              <a:t>то проблема формирования своего «Я»)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Клиповое» мышление </a:t>
            </a:r>
            <a:r>
              <a:rPr lang="ru-RU" sz="2000" b="1" i="1" dirty="0" smtClean="0">
                <a:solidFill>
                  <a:srgbClr val="0070C0"/>
                </a:solidFill>
              </a:rPr>
              <a:t>–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главный признак важнейшего момента интеллектуальной и культурной истории – переход от линейной модели мышления к современной – сетевой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связано не с интернетом, а с большим количеством каналов на </a:t>
            </a:r>
            <a:r>
              <a:rPr lang="en-US" sz="2000" b="1" dirty="0" smtClean="0">
                <a:solidFill>
                  <a:srgbClr val="002060"/>
                </a:solidFill>
              </a:rPr>
              <a:t>TV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построено на визуальных образах, а не логике и  текстовых ассоциациях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предполагает переработку информации короткими порциями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err="1" smtClean="0">
                <a:solidFill>
                  <a:srgbClr val="0070C0"/>
                </a:solidFill>
              </a:rPr>
              <a:t>Феноме</a:t>
            </a:r>
            <a:r>
              <a:rPr lang="ru-RU" sz="2000" dirty="0" smtClean="0">
                <a:solidFill>
                  <a:srgbClr val="0070C0"/>
                </a:solidFill>
              </a:rPr>
              <a:t> многозадачности, способ обработки информации:</a:t>
            </a:r>
            <a:r>
              <a:rPr lang="ru-RU" sz="2000" baseline="0" dirty="0" smtClean="0">
                <a:solidFill>
                  <a:srgbClr val="0070C0"/>
                </a:solidFill>
              </a:rPr>
              <a:t> 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планировать долговременные цели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запоминать незаконченные задачи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делить большие задания на мелкие и доводить их до завершения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Навигация в сети предполагает многозадачность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Мозг наших детей работает в другом режиме, взрослым он не свойственен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Активное использование Интернета вызывает у молодежи повышение скорости психических процессов</a:t>
            </a:r>
          </a:p>
          <a:p>
            <a:pPr algn="l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Новое поколение становится –</a:t>
            </a:r>
            <a:r>
              <a:rPr lang="ru-RU" sz="2000" b="1" baseline="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УМНЕЕ!!!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6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Самая распространённая ошибка педагогов и родителей – прямое обучение дошкольников тому, чему затем будут детей учить в самой школе – прежде всего, чтению, письму и счету. Дошкольное образование должно создать условия для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ребёнка.</a:t>
            </a:r>
          </a:p>
          <a:p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Вера в личный успех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56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lvl="1" indent="-216000" defTabSz="400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Calibri" panose="020F0502020204030204" pitchFamily="34" charset="0"/>
              </a:rPr>
              <a:t>Универсальность относительно существующих программ дошкольного образования</a:t>
            </a:r>
          </a:p>
          <a:p>
            <a:pPr marL="216000" lvl="1" indent="-216000" defTabSz="400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Calibri" panose="020F0502020204030204" pitchFamily="34" charset="0"/>
              </a:rPr>
              <a:t>Обеспечение требований ФГОС дошкольного образования в части  требований к структуре основных образовательных программ</a:t>
            </a:r>
          </a:p>
          <a:p>
            <a:pPr marL="0" lvl="1" indent="-216000" defTabSz="40005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Calibri" panose="020F0502020204030204" pitchFamily="34" charset="0"/>
              </a:rPr>
              <a:t>Проверенный безопасный контент и соответствие требованиям СанПиН</a:t>
            </a:r>
          </a:p>
          <a:p>
            <a:pPr marL="0" lvl="1" indent="-216000" defTabSz="40005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Calibri" panose="020F0502020204030204" pitchFamily="34" charset="0"/>
              </a:rPr>
              <a:t>Контент обладает единой  структурой и удобной для воспитателя логикой представления материала</a:t>
            </a:r>
          </a:p>
          <a:p>
            <a:pPr marL="0" lvl="1" indent="-216000" defTabSz="40005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Calibri" panose="020F0502020204030204" pitchFamily="34" charset="0"/>
              </a:rPr>
              <a:t>Обширная база дополнительных материалов (хрестоматии, иллюстрации, музыкальные произведения и др.)</a:t>
            </a:r>
          </a:p>
          <a:p>
            <a:pPr marL="0" lvl="1" indent="-216000" defTabSz="40005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Calibri" panose="020F0502020204030204" pitchFamily="34" charset="0"/>
              </a:rPr>
              <a:t>Обеспечивает преемственность со школой за счёт использования единой образовательной среды</a:t>
            </a:r>
          </a:p>
          <a:p>
            <a:pPr marL="0" lvl="1" indent="-216000" defTabSz="40005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Calibri" panose="020F0502020204030204" pitchFamily="34" charset="0"/>
              </a:rPr>
              <a:t>Повышение мотивации детей к образовательной деятельности за счёт использования интерактивных ресурсов</a:t>
            </a:r>
          </a:p>
          <a:p>
            <a:pPr marL="0" lvl="1" indent="-216000" defTabSz="40005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Calibri" panose="020F0502020204030204" pitchFamily="34" charset="0"/>
              </a:rPr>
              <a:t>Обеспечение воспитателя необходимыми в работе материалами  и методическими рекомендациями</a:t>
            </a:r>
          </a:p>
          <a:p>
            <a:pPr marL="0" lvl="1" indent="-216000" defTabSz="40005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Calibri" panose="020F0502020204030204" pitchFamily="34" charset="0"/>
              </a:rPr>
              <a:t>Методическое сопровождение и техподдержка</a:t>
            </a:r>
          </a:p>
          <a:p>
            <a:pPr marL="0" lvl="1" indent="-216000" defTabSz="40005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Calibri" panose="020F0502020204030204" pitchFamily="34" charset="0"/>
              </a:rPr>
              <a:t>Возможность работы со средой любым пользователям: детям, родителям, воспитателям, методистам</a:t>
            </a:r>
          </a:p>
          <a:p>
            <a:pPr marL="216000" lvl="1" indent="-216000" defTabSz="400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kern="1200" dirty="0" smtClean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33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69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игровым, обучающим, развивающим, интересным по содержанию, доступным по количеству, качественным по исполнению материалом. ПОДХОДИТ ДЛЯ ХАРАКТЕРИСТИКИ УЧЕБНО-РАЗВИВАЮЩЕГО МАТЕРИАЛЫ МЭО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127B3-EEB9-4156-97A0-3D8A2F57BE1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69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Ресурс может быть использован для организации образовательной деятельности во всех образовательных областях:</a:t>
            </a:r>
          </a:p>
          <a:p>
            <a:r>
              <a:rPr lang="ru-RU" dirty="0" smtClean="0"/>
              <a:t>Познавательное развитие: предлагается</a:t>
            </a:r>
            <a:r>
              <a:rPr lang="ru-RU" baseline="0" dirty="0" smtClean="0"/>
              <a:t> большое количество разнообразных игровых заданий, познавательного материала для формирования элементарных математических представлений, экологическому образованию, сенсорное развитие, проектная деятельность, познавательно-исследовательская деятельность.</a:t>
            </a:r>
          </a:p>
          <a:p>
            <a:r>
              <a:rPr lang="ru-RU" baseline="0" dirty="0" smtClean="0"/>
              <a:t>Речевое развитие: ресурс содержит все компоненты начального периода обучения грамоте (развитие фонематического слуха, дошкольник приступает к анализу своей речи и узнает, что она состоит из предложений, которые в свою очередь состоят из отдельных слов, слова – из слогов, слоги – из звуков. Звуки при письме обозначаются буквами).</a:t>
            </a:r>
          </a:p>
          <a:p>
            <a:r>
              <a:rPr lang="ru-RU" baseline="0" dirty="0" smtClean="0"/>
              <a:t>Физическое развитие: ресурс содержит тематические физкультурные минутки и динамические паузы к каждому занятию, много материала посвящено формированию основ здорового образа жизни.</a:t>
            </a:r>
          </a:p>
          <a:p>
            <a:r>
              <a:rPr lang="ru-RU" dirty="0" smtClean="0"/>
              <a:t>Социально-коммуникативное развитие: усвоение норм и ценностей,</a:t>
            </a:r>
            <a:r>
              <a:rPr lang="ru-RU" baseline="0" dirty="0" smtClean="0"/>
              <a:t> п</a:t>
            </a:r>
            <a:r>
              <a:rPr lang="ru-RU" dirty="0" smtClean="0"/>
              <a:t>ринятых в обществе, формирование основ безопасного поведения.</a:t>
            </a:r>
          </a:p>
          <a:p>
            <a:r>
              <a:rPr lang="ru-RU" dirty="0" smtClean="0"/>
              <a:t>Художественно-эстетические развитие: возможности для осуществления музыкального воспитания и организации</a:t>
            </a:r>
            <a:r>
              <a:rPr lang="ru-RU" baseline="0" dirty="0" smtClean="0"/>
              <a:t> разнообразных видов художественно-творческой деятельности.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2.Может быть использован как для организации фронтальных форм работы, так и подгрупповых и индивидуальных.</a:t>
            </a:r>
          </a:p>
          <a:p>
            <a:endParaRPr lang="ru-RU" baseline="0" dirty="0" smtClean="0"/>
          </a:p>
          <a:p>
            <a:r>
              <a:rPr lang="ru-RU" baseline="0" dirty="0" smtClean="0"/>
              <a:t>3. Материалы ресурса можно включать в досуговую деятельность, организовывать литературно-музыкальные гостиные, викторины.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94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127B3-EEB9-4156-97A0-3D8A2F57BE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3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Концепций стратегий</a:t>
            </a:r>
            <a:r>
              <a:rPr lang="ru-RU" baseline="0" dirty="0" smtClean="0"/>
              <a:t> развития образования более 20, очень сложно ориентироваться педагогам в них, как и увидеть их на нашем слайде, но их необходимо знать и работать с ними.</a:t>
            </a:r>
          </a:p>
          <a:p>
            <a:r>
              <a:rPr lang="ru-RU" baseline="0" dirty="0" smtClean="0"/>
              <a:t>Но все их объединяет концепция цифрового образования и создание единой цифровой среды.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75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127B3-EEB9-4156-97A0-3D8A2F57BE1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77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Портрет </a:t>
            </a:r>
          </a:p>
          <a:p>
            <a:r>
              <a:rPr lang="ru-RU" dirty="0" smtClean="0"/>
              <a:t>Любознательный, активный, интересуется новым, неизвестным в окружающем мире (мире предметов и вещей, мире отношений и своем внутреннем мире). Задаёт вопросы взрослому, любит экспериментировать. Способен самостоятельно действовать (в повседневной жизни, в различных видах детской деятельности). В случаях затруднений обращается за помощью к взрослому. Принимает живое, заинтересованное участие в образовательном процессе.</a:t>
            </a:r>
          </a:p>
          <a:p>
            <a:r>
              <a:rPr lang="ru-RU" dirty="0" smtClean="0"/>
              <a:t>Эмоционально отзывчивый. Дошкольник откликается на эмоции близких людей и друзей. Сопереживает персонажам сказок, историй, рассказов. Эмоционально реагирует на произведения изобразительного искусства, музыкальные и художественные произведения, мир природы.</a:t>
            </a:r>
          </a:p>
          <a:p>
            <a:r>
              <a:rPr lang="ru-RU" dirty="0" smtClean="0"/>
              <a:t>Способный управлять своим поведением и планировать свои действия, направленные на достижение конкретной цели. Ребёнок на основе первичных ценностных представлений, соблюдающий элементарные общепринятые нормы и правила поведения. Поведение ребёнка преимущественно определяется не сиюминутными желаниями и потребностями, а требованиями со стороны взрослых и первичными ценностными представлениями  о том «что такое хорошо и что такое плохо». Ребёнок способен планировать свои действия, направленные на достижение конкретной цели. Соблюдает правила поведения на улице (дорожные правила), в общественных местах (транспорте, магазине, поликлинике, театре и др.)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Овладевший средствами общения и способами взаимодействия с взрослыми и сверстниками. Ребёнок адекватно использует вербальные и невербальные средства общения, владеет диалогической речью и конструктивными способами взаимодействия с детьми и взрослыми (договаривается, обменивается предметами, распределяет действия при сотрудничестве).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Способный решать интеллектуальные и личностные задачи (проблемы), адекватные возрасту. Ребёнок может применять самостоятельно усвоенные знания и способы деятельности для решения новых задач (проблем), поставленных как взрослым, так и им самим; в зависимости от ситуации может преобразовывать способы решения задач (проблем). Ребёнок способен предложить собственный замысел и воплотить его в рисунке, постройке, рассказе и др.</a:t>
            </a:r>
          </a:p>
          <a:p>
            <a:r>
              <a:rPr lang="ru-RU" dirty="0" smtClean="0"/>
              <a:t>Имеющий первичные представления о себе, семье, обществе, государстве, мире и природе. Ребёнок имеет представление о себе, собственной принадлежности и принадлежности других людей к определённому полу; о составе семьи, родственных отношениях и взаимосвязях, распределении семейных обязанностей, семейных традициях;  об обществе, его культурных ценностях; о государстве и принадлежности к нему; о мире.             </a:t>
            </a:r>
          </a:p>
          <a:p>
            <a:r>
              <a:rPr lang="ru-RU" dirty="0" smtClean="0"/>
              <a:t>Овладевший универсальными предпосылками учебной деятельности: умениями работать по правилу и образцу, слушать взрослого и выполнять его инструкции.   </a:t>
            </a:r>
          </a:p>
          <a:p>
            <a:r>
              <a:rPr lang="ru-RU" dirty="0" smtClean="0"/>
              <a:t>Овладевший необходимыми умениями и навыками. У ребёнка сформированы умения и навыки, необходимые для осуществления различных видов детской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127B3-EEB9-4156-97A0-3D8A2F57BE1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43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127B3-EEB9-4156-97A0-3D8A2F57BE1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98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127B3-EEB9-4156-97A0-3D8A2F57BE1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6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2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достижение следующих целей и целевых показателей: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глобальной конкурентоспособности российского образования, вхождение Российской Федерации в число 10 ведущих стран мира по качеству общего образования;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традиций;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следующих задач: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на уровнях основного общего и среднего общего образования новых методов обучения и воспитания, образовательных технологий, обеспечивающих освоение обучающимися базовых навыков и умений, повышение их мотивации к обучению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вовлечённости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 образовательный процесс,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 также обновление содержания и совершенствование методов обучения предметной области «Технология»;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эффективной системы выявления, поддержки и развития способностей и талантов у детей и молодёжи, основанной на принципах справедливости, всеобщности и направленной на самоопределение и профессиональную ориентацию всех обучающихся;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современной и безопасной цифровой образовательной среды, обеспечивающей высокое качество и доступность образования всех видов и уровней;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системы непрерывного обновления работающими гражданами своих профессиональных знаний и приобретения ими новых профессиональных навыков, включая овладение компетенциями в области цифровой экономики всеми желающими;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2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2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уже не вызывает сомнений тот факт, что современный ребенок не такой, каким был его сверстник несколько десятилетий назад. И не потому, что изменилась природа самого ребенка или закономерности развития. Принципиально изменилась жизнь, предметный и социальный мир, ожидания взрослых от детей, воспитательные модели в семье, педагогические требования в детском саду.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2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Освоение детьми информации с помощью цифровых технологий происходит раньше, чем они начинают читать и писать, – в три-четыре года, часто стихийно,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Современные дети не только живут в условиях повсеместного интернета, но и вообще не помнят другой жизни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В первую очередь запоминается не информация, а место где эта информация находится, способ, как до нее добраться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другое</a:t>
            </a:r>
            <a:r>
              <a:rPr lang="ru-RU" sz="1200" dirty="0" smtClean="0">
                <a:solidFill>
                  <a:srgbClr val="002060"/>
                </a:solidFill>
              </a:rPr>
              <a:t> запоминание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другая</a:t>
            </a:r>
            <a:r>
              <a:rPr lang="ru-RU" sz="1200" dirty="0" smtClean="0">
                <a:solidFill>
                  <a:srgbClr val="002060"/>
                </a:solidFill>
              </a:rPr>
              <a:t> память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другие</a:t>
            </a:r>
            <a:r>
              <a:rPr lang="ru-RU" sz="1200" dirty="0" smtClean="0">
                <a:solidFill>
                  <a:srgbClr val="002060"/>
                </a:solidFill>
              </a:rPr>
              <a:t> механизмы удержания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     информации</a:t>
            </a:r>
            <a:endParaRPr lang="ru-RU" sz="1200" dirty="0" smtClean="0">
              <a:solidFill>
                <a:srgbClr val="9A0000"/>
              </a:solidFill>
            </a:endParaRPr>
          </a:p>
          <a:p>
            <a:pPr algn="l"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В ХХ в. концентрация внимания на уроке – 40 минут</a:t>
            </a:r>
          </a:p>
          <a:p>
            <a:pPr algn="l"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Сегодня на это способны единицы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Дети ограничены в получении сенсорных сигналов, связанных с окружающим миром -  запахи, звуки, и пр.,  ощущение своего тела и его возможностей (э</a:t>
            </a:r>
            <a:r>
              <a:rPr lang="ru-RU" b="1" dirty="0" smtClean="0">
                <a:solidFill>
                  <a:srgbClr val="0070C0"/>
                </a:solidFill>
              </a:rPr>
              <a:t>то проблема формирования своего «Я»)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Клиповое» мышление </a:t>
            </a:r>
            <a:r>
              <a:rPr lang="ru-RU" sz="2000" b="1" i="1" dirty="0" smtClean="0">
                <a:solidFill>
                  <a:srgbClr val="0070C0"/>
                </a:solidFill>
              </a:rPr>
              <a:t>–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главный признак важнейшего момента интеллектуальной и культурной истории – переход от линейной модели мышления к современной – сетевой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связано не с интернетом, а с большим количеством каналов на </a:t>
            </a:r>
            <a:r>
              <a:rPr lang="en-US" sz="2000" b="1" dirty="0" smtClean="0">
                <a:solidFill>
                  <a:srgbClr val="002060"/>
                </a:solidFill>
              </a:rPr>
              <a:t>TV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построено на визуальных образах, а не логике и  текстовых ассоциациях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предполагает переработку информации короткими порциями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err="1" smtClean="0">
                <a:solidFill>
                  <a:srgbClr val="0070C0"/>
                </a:solidFill>
              </a:rPr>
              <a:t>Феноме</a:t>
            </a:r>
            <a:r>
              <a:rPr lang="ru-RU" sz="2000" dirty="0" smtClean="0">
                <a:solidFill>
                  <a:srgbClr val="0070C0"/>
                </a:solidFill>
              </a:rPr>
              <a:t> многозадачности, способ обработки информации:</a:t>
            </a:r>
            <a:r>
              <a:rPr lang="ru-RU" sz="2000" baseline="0" dirty="0" smtClean="0">
                <a:solidFill>
                  <a:srgbClr val="0070C0"/>
                </a:solidFill>
              </a:rPr>
              <a:t> 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планировать долговременные цели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запоминать незаконченные задачи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делить большие задания на мелкие и доводить их до завершения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Навигация в сети предполагает многозадачность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Мозг наших детей работает в другом режиме, взрослым он не свойственен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Активное использование Интернета вызывает у молодежи повышение скорости психических процессов</a:t>
            </a:r>
          </a:p>
          <a:p>
            <a:pPr algn="l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Новое поколение становится –</a:t>
            </a:r>
            <a:r>
              <a:rPr lang="ru-RU" sz="2000" b="1" baseline="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УМНЕЕ!!!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6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Освоение детьми информации с помощью цифровых технологий происходит раньше, чем они начинают читать и писать, – в три-четыре года, часто стихийно,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Современные дети не только живут в условиях повсеместного интернета, но и вообще не помнят другой жизни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В первую очередь запоминается не информация, а место где эта информация находится, способ, как до нее добраться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другое</a:t>
            </a:r>
            <a:r>
              <a:rPr lang="ru-RU" sz="1200" dirty="0" smtClean="0">
                <a:solidFill>
                  <a:srgbClr val="002060"/>
                </a:solidFill>
              </a:rPr>
              <a:t> запоминание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другая</a:t>
            </a:r>
            <a:r>
              <a:rPr lang="ru-RU" sz="1200" dirty="0" smtClean="0">
                <a:solidFill>
                  <a:srgbClr val="002060"/>
                </a:solidFill>
              </a:rPr>
              <a:t> память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другие</a:t>
            </a:r>
            <a:r>
              <a:rPr lang="ru-RU" sz="1200" dirty="0" smtClean="0">
                <a:solidFill>
                  <a:srgbClr val="002060"/>
                </a:solidFill>
              </a:rPr>
              <a:t> механизмы удержания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     информации</a:t>
            </a:r>
            <a:endParaRPr lang="ru-RU" sz="1200" dirty="0" smtClean="0">
              <a:solidFill>
                <a:srgbClr val="9A0000"/>
              </a:solidFill>
            </a:endParaRPr>
          </a:p>
          <a:p>
            <a:pPr algn="l"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В ХХ в. концентрация внимания на уроке – 40 минут</a:t>
            </a:r>
          </a:p>
          <a:p>
            <a:pPr algn="l"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Сегодня на это способны единицы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Дети ограничены в получении сенсорных сигналов, связанных с окружающим миром -  запахи, звуки, и пр.,  ощущение своего тела и его возможностей (э</a:t>
            </a:r>
            <a:r>
              <a:rPr lang="ru-RU" b="1" dirty="0" smtClean="0">
                <a:solidFill>
                  <a:srgbClr val="0070C0"/>
                </a:solidFill>
              </a:rPr>
              <a:t>то проблема формирования своего «Я»)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Клиповое» мышление </a:t>
            </a:r>
            <a:r>
              <a:rPr lang="ru-RU" sz="2000" b="1" i="1" dirty="0" smtClean="0">
                <a:solidFill>
                  <a:srgbClr val="0070C0"/>
                </a:solidFill>
              </a:rPr>
              <a:t>–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главный признак важнейшего момента интеллектуальной и культурной истории – переход от линейной модели мышления к современной – сетевой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связано не с интернетом, а с большим количеством каналов на </a:t>
            </a:r>
            <a:r>
              <a:rPr lang="en-US" sz="2000" b="1" dirty="0" smtClean="0">
                <a:solidFill>
                  <a:srgbClr val="002060"/>
                </a:solidFill>
              </a:rPr>
              <a:t>TV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построено на визуальных образах, а не логике и  текстовых ассоциациях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предполагает переработку информации короткими порциями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err="1" smtClean="0">
                <a:solidFill>
                  <a:srgbClr val="0070C0"/>
                </a:solidFill>
              </a:rPr>
              <a:t>Феноме</a:t>
            </a:r>
            <a:r>
              <a:rPr lang="ru-RU" sz="2000" dirty="0" smtClean="0">
                <a:solidFill>
                  <a:srgbClr val="0070C0"/>
                </a:solidFill>
              </a:rPr>
              <a:t> многозадачности, способ обработки информации:</a:t>
            </a:r>
            <a:r>
              <a:rPr lang="ru-RU" sz="2000" baseline="0" dirty="0" smtClean="0">
                <a:solidFill>
                  <a:srgbClr val="0070C0"/>
                </a:solidFill>
              </a:rPr>
              <a:t> 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планировать долговременные цели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запоминать незаконченные задачи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делить большие задания на мелкие и доводить их до завершения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Навигация в сети предполагает многозадачность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Мозг наших детей работает в другом режиме, взрослым он не свойственен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Активное использование Интернета вызывает у молодежи повышение скорости психических процессов</a:t>
            </a:r>
          </a:p>
          <a:p>
            <a:pPr algn="l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Новое поколение становится –</a:t>
            </a:r>
            <a:r>
              <a:rPr lang="ru-RU" sz="2000" b="1" baseline="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УМНЕЕ!!!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Освоение детьми информации с помощью цифровых технологий происходит раньше, чем они начинают читать и писать, – в три-четыре года, часто стихийно,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Современные дети не только живут в условиях повсеместного интернета, но и вообще не помнят другой жизни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В первую очередь запоминается не информация, а место где эта информация находится, способ, как до нее добраться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другое</a:t>
            </a:r>
            <a:r>
              <a:rPr lang="ru-RU" sz="1200" dirty="0" smtClean="0">
                <a:solidFill>
                  <a:srgbClr val="002060"/>
                </a:solidFill>
              </a:rPr>
              <a:t> запоминание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другая</a:t>
            </a:r>
            <a:r>
              <a:rPr lang="ru-RU" sz="1200" dirty="0" smtClean="0">
                <a:solidFill>
                  <a:srgbClr val="002060"/>
                </a:solidFill>
              </a:rPr>
              <a:t> память</a:t>
            </a:r>
          </a:p>
          <a:p>
            <a:pPr marL="290205" indent="-60273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70C0"/>
                </a:solidFill>
              </a:rPr>
              <a:t>другие</a:t>
            </a:r>
            <a:r>
              <a:rPr lang="ru-RU" sz="1200" dirty="0" smtClean="0">
                <a:solidFill>
                  <a:srgbClr val="002060"/>
                </a:solidFill>
              </a:rPr>
              <a:t> механизмы удержания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solidFill>
                  <a:srgbClr val="002060"/>
                </a:solidFill>
              </a:rPr>
              <a:t>     информации</a:t>
            </a:r>
            <a:endParaRPr lang="ru-RU" sz="1200" dirty="0" smtClean="0">
              <a:solidFill>
                <a:srgbClr val="9A0000"/>
              </a:solidFill>
            </a:endParaRPr>
          </a:p>
          <a:p>
            <a:pPr algn="l"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В ХХ в. концентрация внимания на уроке – 40 минут</a:t>
            </a:r>
          </a:p>
          <a:p>
            <a:pPr algn="l"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Сегодня на это способны единицы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Дети ограничены в получении сенсорных сигналов, связанных с окружающим миром -  запахи, звуки, и пр.,  ощущение своего тела и его возможностей (э</a:t>
            </a:r>
            <a:r>
              <a:rPr lang="ru-RU" b="1" dirty="0" smtClean="0">
                <a:solidFill>
                  <a:srgbClr val="0070C0"/>
                </a:solidFill>
              </a:rPr>
              <a:t>то проблема формирования своего «Я»)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Клиповое» мышление </a:t>
            </a:r>
            <a:r>
              <a:rPr lang="ru-RU" sz="2000" b="1" i="1" dirty="0" smtClean="0">
                <a:solidFill>
                  <a:srgbClr val="0070C0"/>
                </a:solidFill>
              </a:rPr>
              <a:t>–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главный признак важнейшего момента интеллектуальной и культурной истории – переход от линейной модели мышления к современной – сетевой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связано не с интернетом, а с большим количеством каналов на </a:t>
            </a:r>
            <a:r>
              <a:rPr lang="en-US" sz="2000" b="1" dirty="0" smtClean="0">
                <a:solidFill>
                  <a:srgbClr val="002060"/>
                </a:solidFill>
              </a:rPr>
              <a:t>TV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построено на визуальных образах, а не логике и  текстовых ассоциациях</a:t>
            </a:r>
          </a:p>
          <a:p>
            <a:pPr marL="401822" indent="-40182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предполагает переработку информации короткими порциями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err="1" smtClean="0">
                <a:solidFill>
                  <a:srgbClr val="0070C0"/>
                </a:solidFill>
              </a:rPr>
              <a:t>Феноме</a:t>
            </a:r>
            <a:r>
              <a:rPr lang="ru-RU" sz="2000" dirty="0" smtClean="0">
                <a:solidFill>
                  <a:srgbClr val="0070C0"/>
                </a:solidFill>
              </a:rPr>
              <a:t> многозадачности, способ обработки информации:</a:t>
            </a:r>
            <a:r>
              <a:rPr lang="ru-RU" sz="2000" baseline="0" dirty="0" smtClean="0">
                <a:solidFill>
                  <a:srgbClr val="0070C0"/>
                </a:solidFill>
              </a:rPr>
              <a:t> 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планировать долговременные цели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запоминать незаконченные задачи</a:t>
            </a:r>
          </a:p>
          <a:p>
            <a:pPr marL="0" lvl="1" indent="0">
              <a:spcBef>
                <a:spcPts val="281"/>
              </a:spcBef>
              <a:spcAft>
                <a:spcPts val="281"/>
              </a:spcAft>
              <a:buFont typeface="Wingdings" pitchFamily="2" charset="2"/>
              <a:buChar char="§"/>
            </a:pPr>
            <a:r>
              <a:rPr lang="ru-RU" sz="2500" b="1" dirty="0" smtClean="0">
                <a:solidFill>
                  <a:srgbClr val="002060"/>
                </a:solidFill>
              </a:rPr>
              <a:t> делить большие задания на мелкие и доводить их до завершения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Навигация в сети предполагает многозадачность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Мозг наших детей работает в другом режиме, взрослым он не свойственен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Активное использование Интернета вызывает у молодежи повышение скорости психических процессов</a:t>
            </a:r>
          </a:p>
          <a:p>
            <a:pPr algn="l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Новое поколение становится –</a:t>
            </a:r>
            <a:r>
              <a:rPr lang="ru-RU" sz="2000" b="1" baseline="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УМНЕЕ!!!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8B63-02CF-4F5A-9197-EA9336C02B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6165850"/>
            <a:ext cx="8642350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577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5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/>
              <a:t>10.01.2019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258664"/>
            <a:ext cx="8311792" cy="5244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4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0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 userDrawn="1"/>
          </p:nvSpPr>
          <p:spPr>
            <a:xfrm>
              <a:off x="5964633" y="81062"/>
              <a:ext cx="1506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58096"/>
            <a:ext cx="4010728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358096"/>
            <a:ext cx="4366260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10.01.2019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58096"/>
            <a:ext cx="408273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342400"/>
            <a:ext cx="4082736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362028"/>
            <a:ext cx="43662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342400"/>
            <a:ext cx="4366260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10.01.2019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10.01.2019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10.01.2019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4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5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2"/>
            <a:ext cx="5904656" cy="1655674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60375"/>
            <a:ext cx="7290054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340768"/>
            <a:ext cx="7290055" cy="49685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/>
              <a:t>10.01.2019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MEO.eLearning" TargetMode="External"/><Relationship Id="rId3" Type="http://schemas.openxmlformats.org/officeDocument/2006/relationships/image" Target="../media/image57.png"/><Relationship Id="rId7" Type="http://schemas.openxmlformats.org/officeDocument/2006/relationships/hyperlink" Target="https://metod.mob-edu.ru/calendar-sobyitiy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tod.mob-edu.ru/forums/forum/forum/" TargetMode="External"/><Relationship Id="rId5" Type="http://schemas.openxmlformats.org/officeDocument/2006/relationships/hyperlink" Target="https://metod.mob-edu.ru/" TargetMode="External"/><Relationship Id="rId4" Type="http://schemas.openxmlformats.org/officeDocument/2006/relationships/hyperlink" Target="http://www.mob-edu.ru/" TargetMode="External"/><Relationship Id="rId9" Type="http://schemas.openxmlformats.org/officeDocument/2006/relationships/hyperlink" Target="http://www.facebook.com/groups/mobilelear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561" y="3440206"/>
            <a:ext cx="58110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Мобильное электронное образование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дошкольных образовательных организаций</a:t>
            </a: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3374793" y="4444431"/>
            <a:ext cx="185131" cy="27093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383" y="5706532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190159"/>
            <a:ext cx="4270444" cy="566784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5069" y="1910239"/>
            <a:ext cx="3307629" cy="395554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ХХ в. концентрация внимания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уроке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— 40 минут</a:t>
            </a:r>
          </a:p>
          <a:p>
            <a:pPr marL="0" indent="0">
              <a:spcAft>
                <a:spcPts val="1200"/>
              </a:spcAft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 способны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единицы!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702212" cy="720080"/>
          </a:xfrm>
        </p:spPr>
        <p:txBody>
          <a:bodyPr/>
          <a:lstStyle/>
          <a:p>
            <a:pPr marL="432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pic>
        <p:nvPicPr>
          <p:cNvPr id="7170" name="Picture 2" descr="ÐÐ°ÑÑÐ¸Ð½ÐºÐ¸ Ð¿Ð¾ Ð·Ð°Ð¿ÑÐ¾ÑÑ Ð²Ð½Ð¸Ð¼Ð°Ð½Ð¸Ðµ ÑÐµÐ±ÐµÐ½Ð¾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30" y="4024079"/>
            <a:ext cx="4737370" cy="2833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31" y="1234870"/>
            <a:ext cx="4700168" cy="2644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03" y="4198817"/>
            <a:ext cx="4747098" cy="2659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529" y="1190158"/>
            <a:ext cx="4534618" cy="566784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9340" y="1497447"/>
            <a:ext cx="4087562" cy="457261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Дети ограничены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 получении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сенсорных сигналов, связанных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 окружающим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миром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—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запахи,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звуки, и пр., ощущение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своего тела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 его возможностей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формирования своего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«Я»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1528" y="476672"/>
            <a:ext cx="9145528" cy="720080"/>
          </a:xfrm>
        </p:spPr>
        <p:txBody>
          <a:bodyPr/>
          <a:lstStyle/>
          <a:p>
            <a:pPr marL="432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Восприятие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83" y="1303760"/>
            <a:ext cx="4396902" cy="282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529" y="1190158"/>
            <a:ext cx="4417886" cy="566784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6382" y="1478603"/>
            <a:ext cx="3638145" cy="529758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связано не с интернетом,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 с большим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количеством каналов на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построено на визуальных образах, а не логике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 текстовых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ассоциациях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короткими порциями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Клиповое»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мышление —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признак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важнейшего момента интеллектуальной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культурной истории — переход от линейной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мышления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 современной — сетевой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1528" y="476672"/>
            <a:ext cx="8703740" cy="720080"/>
          </a:xfrm>
        </p:spPr>
        <p:txBody>
          <a:bodyPr/>
          <a:lstStyle/>
          <a:p>
            <a:pPr marL="432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«Клиповое» мышление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ÐÐ°ÑÑÐ¸Ð½ÐºÐ¸ Ð¿Ð¾ Ð·Ð°Ð¿ÑÐ¾ÑÑ ÑÐµÐ±ÐµÐ½Ð¾Ðº Ð¸ Ð¿Ð»Ð°Ð½ÑÐµÑ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 bwMode="auto">
          <a:xfrm>
            <a:off x="4416357" y="4085924"/>
            <a:ext cx="4764840" cy="277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59" y="1585608"/>
            <a:ext cx="4362210" cy="2438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1196752"/>
            <a:ext cx="4747098" cy="566784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/>
          <a:lstStyle/>
          <a:p>
            <a:pPr marL="432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Феномен Многозадачности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ÐÐ°ÑÑÐ¸Ð½ÐºÐ¸ Ð¿Ð¾ Ð·Ð°Ð¿ÑÐ¾ÑÑ Ð¼Ð½Ð¾Ð³Ð¾Ð·Ð°Ð´Ð°ÑÐ½Ð¾ÑÑÑ ÑÐµÐ±ÐµÐ½Ð¾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98" y="4227913"/>
            <a:ext cx="4396902" cy="2493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98" y="1313230"/>
            <a:ext cx="4396902" cy="2914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4808" y="1593889"/>
            <a:ext cx="4002930" cy="48735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обрабатывать информацию: </a:t>
            </a:r>
          </a:p>
          <a:p>
            <a:pPr marL="630900" lvl="1" indent="-342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планировать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долговременные цели</a:t>
            </a:r>
          </a:p>
          <a:p>
            <a:pPr marL="630900" lvl="1" indent="-342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запоминать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незаконченные задачи</a:t>
            </a:r>
          </a:p>
          <a:p>
            <a:pPr marL="630900" lvl="1" indent="-3429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делить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большие задания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 мелкие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доводить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их до завершения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Навигация в сети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предполагает многозадачность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Мозг наших детей работает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другом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режиме, взрослым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 не свойственен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529" y="1215957"/>
            <a:ext cx="3930163" cy="5642042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5504" y="1328286"/>
            <a:ext cx="3701662" cy="538052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Активное использование Интернета вызывает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 молодежи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скорости психических процессов</a:t>
            </a:r>
          </a:p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6452D"/>
              </a:buClr>
              <a:buNone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поколение становится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УМНЕЕ</a:t>
            </a:r>
          </a:p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6452D"/>
              </a:buClr>
              <a:buNone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67" y="3433864"/>
            <a:ext cx="5032856" cy="34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0"/>
          <a:stretch/>
        </p:blipFill>
        <p:spPr bwMode="auto">
          <a:xfrm>
            <a:off x="4112443" y="1436007"/>
            <a:ext cx="4895504" cy="199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C7869F-A9B0-4A7B-BF40-062891AB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67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сад: от прошлого к будущему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12CDC0C-3AD3-45C6-B706-0215A1466ADD}"/>
              </a:ext>
            </a:extLst>
          </p:cNvPr>
          <p:cNvSpPr/>
          <p:nvPr/>
        </p:nvSpPr>
        <p:spPr>
          <a:xfrm>
            <a:off x="402579" y="1664353"/>
            <a:ext cx="39688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</a:t>
            </a:r>
          </a:p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личный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успех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Принятие себя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</a:t>
            </a:r>
          </a:p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отношение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миру</a:t>
            </a:r>
          </a:p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во взаимодействии</a:t>
            </a:r>
          </a:p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Единая информационно-образовательная интерактивная развивающая среда</a:t>
            </a:r>
          </a:p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цифровые педагогические технологии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6"/>
          <a:stretch/>
        </p:blipFill>
        <p:spPr>
          <a:xfrm>
            <a:off x="4774041" y="1196752"/>
            <a:ext cx="4369959" cy="3636981"/>
          </a:xfrm>
          <a:prstGeom prst="rect">
            <a:avLst/>
          </a:prstGeom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6" b="4814"/>
          <a:stretch/>
        </p:blipFill>
        <p:spPr bwMode="auto">
          <a:xfrm>
            <a:off x="4774041" y="4756826"/>
            <a:ext cx="4369959" cy="21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C7869F-A9B0-4A7B-BF40-062891AB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67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преимущество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23284"/>
            <a:ext cx="9144000" cy="1034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40005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работы со средой любым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пользователям:</a:t>
            </a:r>
          </a:p>
          <a:p>
            <a:pPr marL="0" lvl="1" algn="ctr" defTabSz="40005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родителям, воспитателям, методистам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515" y="1449307"/>
            <a:ext cx="2965894" cy="720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01183" y="2534000"/>
            <a:ext cx="4288804" cy="7768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требований ФГОС  ДОО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2515" y="2534000"/>
            <a:ext cx="2965895" cy="792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контент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01183" y="4729578"/>
            <a:ext cx="4299510" cy="7290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дополнительных материалов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0390" y="3675493"/>
            <a:ext cx="3808019" cy="720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Преемственность со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школой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1183" y="3675493"/>
            <a:ext cx="4288804" cy="720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753798"/>
            <a:ext cx="4400907" cy="7290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 педагогов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01183" y="1449307"/>
            <a:ext cx="4288804" cy="720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Техническая поддержка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-1" y="1180368"/>
            <a:ext cx="4278191" cy="5677632"/>
          </a:xfrm>
          <a:custGeom>
            <a:avLst/>
            <a:gdLst>
              <a:gd name="connsiteX0" fmla="*/ 0 w 3533510"/>
              <a:gd name="connsiteY0" fmla="*/ 0 h 2964600"/>
              <a:gd name="connsiteX1" fmla="*/ 3533510 w 3533510"/>
              <a:gd name="connsiteY1" fmla="*/ 0 h 2964600"/>
              <a:gd name="connsiteX2" fmla="*/ 3533510 w 3533510"/>
              <a:gd name="connsiteY2" fmla="*/ 2964600 h 2964600"/>
              <a:gd name="connsiteX3" fmla="*/ 0 w 3533510"/>
              <a:gd name="connsiteY3" fmla="*/ 2964600 h 2964600"/>
              <a:gd name="connsiteX4" fmla="*/ 0 w 3533510"/>
              <a:gd name="connsiteY4" fmla="*/ 0 h 296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3510" h="2964600">
                <a:moveTo>
                  <a:pt x="0" y="0"/>
                </a:moveTo>
                <a:lnTo>
                  <a:pt x="3533510" y="0"/>
                </a:lnTo>
                <a:lnTo>
                  <a:pt x="3533510" y="2964600"/>
                </a:lnTo>
                <a:lnTo>
                  <a:pt x="0" y="2964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0" rIns="324000" bIns="120015" numCol="1" spcCol="1270" anchor="ctr" anchorCtr="0">
            <a:noAutofit/>
          </a:bodyPr>
          <a:lstStyle/>
          <a:p>
            <a:pPr lvl="1" indent="-457200" defTabSz="666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Уменьшаются затраты </a:t>
            </a: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подготовку к занятиям</a:t>
            </a:r>
          </a:p>
          <a:p>
            <a:pPr lvl="1" indent="-457200" algn="l" defTabSz="66675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наглядного материала</a:t>
            </a:r>
          </a:p>
          <a:p>
            <a:pPr lvl="1" indent="-457200" algn="l" defTabSz="66675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Вариативность использования предлагаемого материала</a:t>
            </a:r>
          </a:p>
          <a:p>
            <a:pPr lvl="1" indent="-457200" algn="l" defTabSz="66675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реализовать собственные творческие замыслы</a:t>
            </a:r>
          </a:p>
          <a:p>
            <a:pPr lvl="1" indent="-457200" algn="l" defTabSz="66675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индивидуализации обучения дошкольников </a:t>
            </a:r>
            <a:endParaRPr lang="ru-RU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l" defTabSz="66675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0" y="1188040"/>
            <a:ext cx="4278191" cy="5669960"/>
          </a:xfrm>
          <a:custGeom>
            <a:avLst/>
            <a:gdLst>
              <a:gd name="connsiteX0" fmla="*/ 0 w 4109574"/>
              <a:gd name="connsiteY0" fmla="*/ 0 h 3821040"/>
              <a:gd name="connsiteX1" fmla="*/ 4109574 w 4109574"/>
              <a:gd name="connsiteY1" fmla="*/ 0 h 3821040"/>
              <a:gd name="connsiteX2" fmla="*/ 4109574 w 4109574"/>
              <a:gd name="connsiteY2" fmla="*/ 3821040 h 3821040"/>
              <a:gd name="connsiteX3" fmla="*/ 0 w 4109574"/>
              <a:gd name="connsiteY3" fmla="*/ 3821040 h 3821040"/>
              <a:gd name="connsiteX4" fmla="*/ 0 w 4109574"/>
              <a:gd name="connsiteY4" fmla="*/ 0 h 38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74" h="3821040">
                <a:moveTo>
                  <a:pt x="0" y="0"/>
                </a:moveTo>
                <a:lnTo>
                  <a:pt x="4109574" y="0"/>
                </a:lnTo>
                <a:lnTo>
                  <a:pt x="4109574" y="3821040"/>
                </a:lnTo>
                <a:lnTo>
                  <a:pt x="0" y="382104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000" tIns="360000" rIns="252000" bIns="192024" numCol="1" spcCol="1270" anchor="ctr" anchorCtr="0">
            <a:noAutofit/>
          </a:bodyPr>
          <a:lstStyle/>
          <a:p>
            <a:pPr marL="288000" lvl="1" indent="-288000" algn="l" defTabSz="10668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активно участвовать в жизни дошкольного </a:t>
            </a: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  <a:p>
            <a:pPr marL="288000" lvl="1" indent="-288000" algn="l" defTabSz="10668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1" indent="-288000" algn="l" defTabSz="10668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Семейные проекты</a:t>
            </a:r>
          </a:p>
          <a:p>
            <a:pPr marL="288000" lvl="1" indent="-288000" algn="l" defTabSz="10668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1" indent="-288000" algn="l" defTabSz="10668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ресурс совместно с ребенком вне детского сада</a:t>
            </a:r>
            <a:endParaRPr lang="ru-RU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0" y="1188042"/>
            <a:ext cx="4278191" cy="5669958"/>
          </a:xfrm>
          <a:custGeom>
            <a:avLst/>
            <a:gdLst>
              <a:gd name="connsiteX0" fmla="*/ 0 w 3821542"/>
              <a:gd name="connsiteY0" fmla="*/ 0 h 3442229"/>
              <a:gd name="connsiteX1" fmla="*/ 3821542 w 3821542"/>
              <a:gd name="connsiteY1" fmla="*/ 0 h 3442229"/>
              <a:gd name="connsiteX2" fmla="*/ 3821542 w 3821542"/>
              <a:gd name="connsiteY2" fmla="*/ 3442229 h 3442229"/>
              <a:gd name="connsiteX3" fmla="*/ 0 w 3821542"/>
              <a:gd name="connsiteY3" fmla="*/ 3442229 h 3442229"/>
              <a:gd name="connsiteX4" fmla="*/ 0 w 3821542"/>
              <a:gd name="connsiteY4" fmla="*/ 0 h 344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542" h="3442229">
                <a:moveTo>
                  <a:pt x="0" y="0"/>
                </a:moveTo>
                <a:lnTo>
                  <a:pt x="3821542" y="0"/>
                </a:lnTo>
                <a:lnTo>
                  <a:pt x="3821542" y="3442229"/>
                </a:lnTo>
                <a:lnTo>
                  <a:pt x="0" y="344222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252000" rIns="252000" bIns="152019" numCol="1" spcCol="1270" anchor="ctr" anchorCtr="0">
            <a:noAutofit/>
          </a:bodyPr>
          <a:lstStyle/>
          <a:p>
            <a:pPr marL="288000" lvl="1" indent="-288000" algn="l" defTabSz="8445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Занимательный игровой материал</a:t>
            </a:r>
          </a:p>
          <a:p>
            <a:pPr marL="288000" lvl="1" indent="-288000" algn="l" defTabSz="8445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Логические, творческие задания, речевые игры</a:t>
            </a:r>
          </a:p>
          <a:p>
            <a:pPr marL="288000" lvl="1" indent="-288000" algn="l" defTabSz="8445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нравственных качеств, навыков общения</a:t>
            </a:r>
          </a:p>
          <a:p>
            <a:pPr marL="288000" lvl="1" indent="-288000" algn="l" defTabSz="8445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познавательного интереса</a:t>
            </a:r>
          </a:p>
          <a:p>
            <a:pPr marL="288000" lvl="1" indent="-288000" algn="l" defTabSz="8445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Приоритет успешности ребёнка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B104D-4F29-43A4-886E-15FEC47D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963"/>
            <a:ext cx="9144000" cy="720080"/>
          </a:xfrm>
        </p:spPr>
        <p:txBody>
          <a:bodyPr>
            <a:norm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МЭО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90" y="1180368"/>
            <a:ext cx="4864923" cy="56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3130B-80C5-4E7C-AEB3-311BB2B5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3032"/>
            <a:ext cx="9144000" cy="878681"/>
          </a:xfrm>
          <a:solidFill>
            <a:srgbClr val="85DBE9"/>
          </a:solidFill>
        </p:spPr>
        <p:txBody>
          <a:bodyPr tIns="216000" bIns="216000"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ОСОБЕННОСТИ содержания МЭО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Дошкольного образования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493" y="1445186"/>
            <a:ext cx="2630051" cy="2212061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олилиния 4"/>
          <p:cNvSpPr/>
          <p:nvPr/>
        </p:nvSpPr>
        <p:spPr>
          <a:xfrm>
            <a:off x="137494" y="3161488"/>
            <a:ext cx="4407973" cy="727363"/>
          </a:xfrm>
          <a:custGeom>
            <a:avLst/>
            <a:gdLst>
              <a:gd name="connsiteX0" fmla="*/ 0 w 1985773"/>
              <a:gd name="connsiteY0" fmla="*/ 0 h 1425394"/>
              <a:gd name="connsiteX1" fmla="*/ 1985773 w 1985773"/>
              <a:gd name="connsiteY1" fmla="*/ 0 h 1425394"/>
              <a:gd name="connsiteX2" fmla="*/ 1985773 w 1985773"/>
              <a:gd name="connsiteY2" fmla="*/ 1425394 h 1425394"/>
              <a:gd name="connsiteX3" fmla="*/ 0 w 1985773"/>
              <a:gd name="connsiteY3" fmla="*/ 1425394 h 1425394"/>
              <a:gd name="connsiteX4" fmla="*/ 0 w 1985773"/>
              <a:gd name="connsiteY4" fmla="*/ 0 h 14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773" h="1425394">
                <a:moveTo>
                  <a:pt x="0" y="0"/>
                </a:moveTo>
                <a:lnTo>
                  <a:pt x="1985773" y="0"/>
                </a:lnTo>
                <a:lnTo>
                  <a:pt x="1985773" y="1425394"/>
                </a:lnTo>
                <a:lnTo>
                  <a:pt x="0" y="1425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600" b="1" kern="1200" dirty="0">
                <a:latin typeface="Arial" panose="020B0604020202020204" pitchFamily="34" charset="0"/>
                <a:cs typeface="Arial" panose="020B0604020202020204" pitchFamily="34" charset="0"/>
              </a:rPr>
              <a:t>Системно организованная программа </a:t>
            </a:r>
            <a:r>
              <a:rPr lang="ru-RU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 год (36 </a:t>
            </a:r>
            <a:r>
              <a:rPr lang="ru-RU" sz="1600" b="1" kern="1200" dirty="0">
                <a:latin typeface="Arial" panose="020B0604020202020204" pitchFamily="34" charset="0"/>
                <a:cs typeface="Arial" panose="020B0604020202020204" pitchFamily="34" charset="0"/>
              </a:rPr>
              <a:t>Тем, 180 Занятий)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20637" y="1362228"/>
            <a:ext cx="2630051" cy="2212061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849994"/>
              <a:satOff val="-14846"/>
              <a:lumOff val="278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4620638" y="3161488"/>
            <a:ext cx="4332803" cy="718306"/>
          </a:xfrm>
          <a:custGeom>
            <a:avLst/>
            <a:gdLst>
              <a:gd name="connsiteX0" fmla="*/ 0 w 1425394"/>
              <a:gd name="connsiteY0" fmla="*/ 0 h 1425394"/>
              <a:gd name="connsiteX1" fmla="*/ 1425394 w 1425394"/>
              <a:gd name="connsiteY1" fmla="*/ 0 h 1425394"/>
              <a:gd name="connsiteX2" fmla="*/ 1425394 w 1425394"/>
              <a:gd name="connsiteY2" fmla="*/ 1425394 h 1425394"/>
              <a:gd name="connsiteX3" fmla="*/ 0 w 1425394"/>
              <a:gd name="connsiteY3" fmla="*/ 1425394 h 1425394"/>
              <a:gd name="connsiteX4" fmla="*/ 0 w 1425394"/>
              <a:gd name="connsiteY4" fmla="*/ 0 h 14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394" h="1425394">
                <a:moveTo>
                  <a:pt x="0" y="0"/>
                </a:moveTo>
                <a:lnTo>
                  <a:pt x="1425394" y="0"/>
                </a:lnTo>
                <a:lnTo>
                  <a:pt x="1425394" y="1425394"/>
                </a:lnTo>
                <a:lnTo>
                  <a:pt x="0" y="1425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883870"/>
              <a:satOff val="-7886"/>
              <a:lumOff val="-6732"/>
              <a:alphaOff val="0"/>
            </a:schemeClr>
          </a:fillRef>
          <a:effectRef idx="0">
            <a:schemeClr val="accent5">
              <a:hueOff val="-1883870"/>
              <a:satOff val="-7886"/>
              <a:lumOff val="-67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етодическое сопровождение</a:t>
            </a:r>
          </a:p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каждого занятия</a:t>
            </a:r>
            <a:endParaRPr lang="ru-RU" sz="16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5417" y="3881884"/>
            <a:ext cx="2630051" cy="2212061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699987"/>
              <a:satOff val="-29692"/>
              <a:lumOff val="55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137495" y="5972783"/>
            <a:ext cx="4407972" cy="627229"/>
          </a:xfrm>
          <a:custGeom>
            <a:avLst/>
            <a:gdLst>
              <a:gd name="connsiteX0" fmla="*/ 0 w 1985773"/>
              <a:gd name="connsiteY0" fmla="*/ 0 h 1425394"/>
              <a:gd name="connsiteX1" fmla="*/ 1985773 w 1985773"/>
              <a:gd name="connsiteY1" fmla="*/ 0 h 1425394"/>
              <a:gd name="connsiteX2" fmla="*/ 1985773 w 1985773"/>
              <a:gd name="connsiteY2" fmla="*/ 1425394 h 1425394"/>
              <a:gd name="connsiteX3" fmla="*/ 0 w 1985773"/>
              <a:gd name="connsiteY3" fmla="*/ 1425394 h 1425394"/>
              <a:gd name="connsiteX4" fmla="*/ 0 w 1985773"/>
              <a:gd name="connsiteY4" fmla="*/ 0 h 14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773" h="1425394">
                <a:moveTo>
                  <a:pt x="0" y="0"/>
                </a:moveTo>
                <a:lnTo>
                  <a:pt x="1985773" y="0"/>
                </a:lnTo>
                <a:lnTo>
                  <a:pt x="1985773" y="1425394"/>
                </a:lnTo>
                <a:lnTo>
                  <a:pt x="0" y="1425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767739"/>
              <a:satOff val="-15772"/>
              <a:lumOff val="-13464"/>
              <a:alphaOff val="0"/>
            </a:schemeClr>
          </a:fillRef>
          <a:effectRef idx="0">
            <a:schemeClr val="accent5">
              <a:hueOff val="-3767739"/>
              <a:satOff val="-15772"/>
              <a:lumOff val="-1346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600" b="1" kern="1200" dirty="0">
                <a:latin typeface="Arial" panose="020B0604020202020204" pitchFamily="34" charset="0"/>
                <a:cs typeface="Arial" panose="020B0604020202020204" pitchFamily="34" charset="0"/>
              </a:rPr>
              <a:t>Хрестоматийные </a:t>
            </a:r>
            <a:r>
              <a:rPr lang="ru-RU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</a:p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b="1" kern="1200" dirty="0">
                <a:latin typeface="Arial" panose="020B0604020202020204" pitchFamily="34" charset="0"/>
                <a:cs typeface="Arial" panose="020B0604020202020204" pitchFamily="34" charset="0"/>
              </a:rPr>
              <a:t>каждой </a:t>
            </a:r>
            <a:r>
              <a:rPr lang="ru-RU" sz="16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теме</a:t>
            </a:r>
            <a:endParaRPr lang="ru-RU" sz="16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3390" y="3900309"/>
            <a:ext cx="2630051" cy="2212061"/>
          </a:xfrm>
          <a:prstGeom prst="rect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5549981"/>
              <a:satOff val="-44538"/>
              <a:lumOff val="83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4716015" y="5972783"/>
            <a:ext cx="4237426" cy="609114"/>
          </a:xfrm>
          <a:custGeom>
            <a:avLst/>
            <a:gdLst>
              <a:gd name="connsiteX0" fmla="*/ 0 w 1425394"/>
              <a:gd name="connsiteY0" fmla="*/ 0 h 1425394"/>
              <a:gd name="connsiteX1" fmla="*/ 1425394 w 1425394"/>
              <a:gd name="connsiteY1" fmla="*/ 0 h 1425394"/>
              <a:gd name="connsiteX2" fmla="*/ 1425394 w 1425394"/>
              <a:gd name="connsiteY2" fmla="*/ 1425394 h 1425394"/>
              <a:gd name="connsiteX3" fmla="*/ 0 w 1425394"/>
              <a:gd name="connsiteY3" fmla="*/ 1425394 h 1425394"/>
              <a:gd name="connsiteX4" fmla="*/ 0 w 1425394"/>
              <a:gd name="connsiteY4" fmla="*/ 0 h 14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394" h="1425394">
                <a:moveTo>
                  <a:pt x="0" y="0"/>
                </a:moveTo>
                <a:lnTo>
                  <a:pt x="1425394" y="0"/>
                </a:lnTo>
                <a:lnTo>
                  <a:pt x="1425394" y="1425394"/>
                </a:lnTo>
                <a:lnTo>
                  <a:pt x="0" y="1425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51608"/>
              <a:satOff val="-23658"/>
              <a:lumOff val="-20196"/>
              <a:alphaOff val="0"/>
            </a:schemeClr>
          </a:fillRef>
          <a:effectRef idx="0">
            <a:schemeClr val="accent5">
              <a:hueOff val="-5651608"/>
              <a:satOff val="-23658"/>
              <a:lumOff val="-2019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600" b="1" kern="12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Интерактивные мультимедийные объекты</a:t>
            </a:r>
          </a:p>
        </p:txBody>
      </p:sp>
    </p:spTree>
    <p:extLst>
      <p:ext uri="{BB962C8B-B14F-4D97-AF65-F5344CB8AC3E}">
        <p14:creationId xmlns:p14="http://schemas.microsoft.com/office/powerpoint/2010/main" val="4918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FD80AF-98E8-4545-822C-D0301B89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963"/>
            <a:ext cx="9144000" cy="72000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дошкольника с МЭО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FF02A7-7FC4-4300-AAC8-302EC5E0F7D2}"/>
              </a:ext>
            </a:extLst>
          </p:cNvPr>
          <p:cNvSpPr txBox="1"/>
          <p:nvPr/>
        </p:nvSpPr>
        <p:spPr>
          <a:xfrm>
            <a:off x="6000501" y="6124026"/>
            <a:ext cx="3026670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108000" rIns="108000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Речевое развитие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7ACA57-50CF-4E6C-AE40-97C8558161B1}"/>
              </a:ext>
            </a:extLst>
          </p:cNvPr>
          <p:cNvSpPr txBox="1"/>
          <p:nvPr/>
        </p:nvSpPr>
        <p:spPr>
          <a:xfrm>
            <a:off x="126725" y="6124026"/>
            <a:ext cx="3144275" cy="400110"/>
          </a:xfrm>
          <a:prstGeom prst="rect">
            <a:avLst/>
          </a:prstGeom>
          <a:solidFill>
            <a:srgbClr val="00B0F0"/>
          </a:solidFill>
        </p:spPr>
        <p:txBody>
          <a:bodyPr wrap="square" lIns="108000" rIns="108000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Физическое развитие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28A8B19-A839-4345-A589-601E30C1B238}"/>
              </a:ext>
            </a:extLst>
          </p:cNvPr>
          <p:cNvSpPr txBox="1"/>
          <p:nvPr/>
        </p:nvSpPr>
        <p:spPr>
          <a:xfrm>
            <a:off x="3303302" y="3207714"/>
            <a:ext cx="2664897" cy="1468603"/>
          </a:xfrm>
          <a:prstGeom prst="rect">
            <a:avLst/>
          </a:prstGeom>
          <a:solidFill>
            <a:srgbClr val="00B050"/>
          </a:solidFill>
        </p:spPr>
        <p:txBody>
          <a:bodyPr wrap="square" lIns="216000" tIns="252000" rIns="108000" bIns="288000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Социально-коммуникативное развитие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9085B8-7563-419F-9CC5-752CC25F16CF}"/>
              </a:ext>
            </a:extLst>
          </p:cNvPr>
          <p:cNvSpPr txBox="1"/>
          <p:nvPr/>
        </p:nvSpPr>
        <p:spPr>
          <a:xfrm>
            <a:off x="126726" y="1399755"/>
            <a:ext cx="3144274" cy="707886"/>
          </a:xfrm>
          <a:prstGeom prst="rect">
            <a:avLst/>
          </a:prstGeom>
          <a:solidFill>
            <a:srgbClr val="FFC000"/>
          </a:solidFill>
        </p:spPr>
        <p:txBody>
          <a:bodyPr wrap="square" lIns="108000" rIns="108000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Художественно-эстетическое развитие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74146F2-249C-4D0B-A7FB-BC3089B3630D}"/>
              </a:ext>
            </a:extLst>
          </p:cNvPr>
          <p:cNvSpPr txBox="1"/>
          <p:nvPr/>
        </p:nvSpPr>
        <p:spPr>
          <a:xfrm>
            <a:off x="5991277" y="1399755"/>
            <a:ext cx="3035894" cy="10517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8000" tIns="216000" rIns="108000" bIns="216000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Познавательное развитие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EB44292A-F138-433C-98C5-C7E4ABE7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03" y="1399755"/>
            <a:ext cx="2664296" cy="177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4">
            <a:extLst>
              <a:ext uri="{FF2B5EF4-FFF2-40B4-BE49-F238E27FC236}">
                <a16:creationId xmlns="" xmlns:a16="http://schemas.microsoft.com/office/drawing/2014/main" id="{DD6EE1D6-2443-4CD6-BAD6-DD922715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5" y="2174020"/>
            <a:ext cx="3144275" cy="2097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  <p:pic>
        <p:nvPicPr>
          <p:cNvPr id="12290" name="Picture 2" descr="ÐÐ°ÑÑÐ¸Ð½ÐºÐ¸ Ð¿Ð¾ Ð·Ð°Ð¿ÑÐ¾ÑÑ ÑÐ¸Ð·Ð¸ÑÐµÑÐºÐ¾Ðµ ÑÐ°Ð·Ð²Ð¸ÑÐ¸Ðµ ÑÐµÐ±ÐµÐ½Ðº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" y="4318277"/>
            <a:ext cx="3147630" cy="175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  <p:pic>
        <p:nvPicPr>
          <p:cNvPr id="12292" name="Picture 4" descr="ÐÐ°ÑÑÐ¸Ð½ÐºÐ¸ Ð¿Ð¾ Ð·Ð°Ð¿ÑÐ¾ÑÑ ÑÐ¾ÑÐ¸Ð°Ð»ÑÐ½Ð¾Ðµ ÑÐ°Ð·Ð²Ð¸ÑÐ¸Ðµ ÑÐµÐ±ÐµÐ½Ðº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87" y="4706691"/>
            <a:ext cx="2641512" cy="1817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  <p:pic>
        <p:nvPicPr>
          <p:cNvPr id="122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9" y="4310372"/>
            <a:ext cx="2578790" cy="1767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  <p:pic>
        <p:nvPicPr>
          <p:cNvPr id="20" name="Picture 7">
            <a:extLst>
              <a:ext uri="{FF2B5EF4-FFF2-40B4-BE49-F238E27FC236}">
                <a16:creationId xmlns="" xmlns:a16="http://schemas.microsoft.com/office/drawing/2014/main" id="{47466B17-ED20-45AF-836B-5DD122CEE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t="11986" r="3980" b="7183"/>
          <a:stretch/>
        </p:blipFill>
        <p:spPr bwMode="auto">
          <a:xfrm>
            <a:off x="6000501" y="2475982"/>
            <a:ext cx="3026670" cy="1820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393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/>
          <a:lstStyle/>
          <a:p>
            <a:pPr marL="432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НАВЫКИ И КОМПЕТЕНЦИИ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995"/>
            <a:ext cx="9144000" cy="567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9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70692"/>
          </a:xfrm>
          <a:solidFill>
            <a:srgbClr val="85DBE9"/>
          </a:solidFill>
        </p:spPr>
        <p:txBody>
          <a:bodyPr>
            <a:normAutofit/>
          </a:bodyPr>
          <a:lstStyle/>
          <a:p>
            <a:pPr marL="432000">
              <a:lnSpc>
                <a:spcPct val="100000"/>
              </a:lnSpc>
            </a:pPr>
            <a:r>
              <a:rPr lang="ru-RU" sz="2400" dirty="0" smtClean="0"/>
              <a:t>реализация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индивидуального</a:t>
            </a:r>
            <a:r>
              <a:rPr lang="ru-RU" sz="2400" dirty="0" smtClean="0"/>
              <a:t> подхода в МЭО</a:t>
            </a:r>
            <a:endParaRPr lang="ru-RU" sz="24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586FDB8A-3D47-4DBB-BB0B-4F1034478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65754"/>
            <a:ext cx="9144000" cy="2292245"/>
          </a:xfrm>
        </p:spPr>
        <p:txBody>
          <a:bodyPr lIns="612000" tIns="576000" rIns="612000" bIns="0" anchor="ctr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выбора индивидуальных заданий, исходя из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возможностей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потребностей дошкольника: выбор содержания, типологии и сложности задания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ролей учащихся при групповом (коллективном) выполнении заданий (разыгрываем сценку по ролям)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индивидуального подбора хрестоматийного материала для каждого ребёнка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фотография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2DA656D-DDAC-4D70-8AF3-213320522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3" r="34778" b="-1"/>
          <a:stretch/>
        </p:blipFill>
        <p:spPr>
          <a:xfrm>
            <a:off x="257814" y="1517327"/>
            <a:ext cx="1764856" cy="2978464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6" name="Рисунок 5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1890606-C8EE-4280-942E-44A28DBDD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6" r="2" b="2"/>
          <a:stretch/>
        </p:blipFill>
        <p:spPr>
          <a:xfrm>
            <a:off x="2127970" y="1517327"/>
            <a:ext cx="5459554" cy="2978464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7" name="Рисунок 6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CFCFE28-9A80-4795-A218-73EA1A8A72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63" r="19938" b="-6"/>
          <a:stretch/>
        </p:blipFill>
        <p:spPr>
          <a:xfrm>
            <a:off x="7697035" y="1520118"/>
            <a:ext cx="1296152" cy="147017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9AA6148-6876-4637-9072-2C5A89C40B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04" r="39906" b="3"/>
          <a:stretch/>
        </p:blipFill>
        <p:spPr>
          <a:xfrm>
            <a:off x="7704261" y="3060257"/>
            <a:ext cx="1284206" cy="1435534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082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1"/>
            <a:ext cx="9144000" cy="931539"/>
          </a:xfrm>
          <a:solidFill>
            <a:srgbClr val="85DBE9"/>
          </a:solidFill>
        </p:spPr>
        <p:txBody>
          <a:bodyPr>
            <a:norm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ОЦЕНИВАНИЕ РЕЗУЛЬТАТОВ в МЭО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08210"/>
            <a:ext cx="5608368" cy="3634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64" y="5085184"/>
            <a:ext cx="3960440" cy="1669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5209" y="1844824"/>
            <a:ext cx="26796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каждом объекте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существляется оперативное оценивание деятельности ребенка с помощью анимированных озвученных персонажей, отображающих различные реакции на уровень успешности выполнения заданий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928EEE-53CF-4E5E-BAD6-8B35C7836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" t="1" r="6529" b="-4"/>
          <a:stretch/>
        </p:blipFill>
        <p:spPr>
          <a:xfrm>
            <a:off x="0" y="3818554"/>
            <a:ext cx="5009745" cy="30394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F92A5C-E6DB-4432-A9AF-18B9A2F2FE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" r="199"/>
          <a:stretch/>
        </p:blipFill>
        <p:spPr>
          <a:xfrm>
            <a:off x="0" y="1196753"/>
            <a:ext cx="5009745" cy="282366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анцелярские товары, конве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1198FC5-657F-4031-B775-5064B8E543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3616" b="-4"/>
          <a:stretch/>
        </p:blipFill>
        <p:spPr>
          <a:xfrm>
            <a:off x="1943207" y="5320609"/>
            <a:ext cx="826951" cy="9627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088B54-841C-4A92-A99D-A81C8B4F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32000" defTabSz="91440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оценивания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успешности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532DD5-EBB6-4ADE-B2EB-64462D98BB61}"/>
              </a:ext>
            </a:extLst>
          </p:cNvPr>
          <p:cNvSpPr txBox="1"/>
          <p:nvPr/>
        </p:nvSpPr>
        <p:spPr>
          <a:xfrm>
            <a:off x="5389122" y="1465290"/>
            <a:ext cx="3541975" cy="181969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Оперативное представление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детей родител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обсуждения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достижений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ребёнка вместе с педагогом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6BA11F5-DA26-4E63-9BAA-A24A1219A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493" y="3491541"/>
            <a:ext cx="1490802" cy="1204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54AB755-06ED-4FB3-AB47-8D32625F8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790" y="4902740"/>
            <a:ext cx="4098209" cy="18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1F9D8F-E13E-4753-B946-9FE4BE964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373" y="3767453"/>
            <a:ext cx="4301737" cy="24174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C2323D-F3B4-4502-8F4B-C49CC093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Коммуникация 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родителями 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8C92C9-AE4E-48BC-84A3-3CF78C8BF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040" y="1605316"/>
            <a:ext cx="4302960" cy="2342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6CD3E-C7F5-4F9C-9976-F5A6B201EC5A}"/>
              </a:ext>
            </a:extLst>
          </p:cNvPr>
          <p:cNvSpPr txBox="1"/>
          <p:nvPr/>
        </p:nvSpPr>
        <p:spPr>
          <a:xfrm>
            <a:off x="251520" y="1655906"/>
            <a:ext cx="4144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в онлайн-режиме решать все насущные проблемы и вопросы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возникающие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детском саду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конфиденциального общения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 родителями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психологического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физического состояния ребёнка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непосредственного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контакта ребёнка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родителями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ситуациях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этом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нуждается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FF7FAC9-8B39-448B-A4DD-A5DC0F244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936" y="5063708"/>
            <a:ext cx="1984443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2376264" cy="1152128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ru-RU" sz="2000" spc="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en-US" sz="2000" spc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843807" y="476671"/>
            <a:ext cx="6300193" cy="6336000"/>
          </a:xfrm>
        </p:spPr>
        <p:txBody>
          <a:bodyPr lIns="360000" tIns="0" rIns="360000" bIns="0" anchor="ctr">
            <a:normAutofit/>
          </a:bodyPr>
          <a:lstStyle/>
          <a:p>
            <a:pPr marL="288000" indent="-2880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развитый, овладевший основными культурно-гигиеническими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навыками</a:t>
            </a:r>
          </a:p>
          <a:p>
            <a:pPr marL="288000" indent="-2880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Любознательный,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активный</a:t>
            </a:r>
          </a:p>
          <a:p>
            <a:pPr marL="288000" indent="-2880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отзывчивый</a:t>
            </a:r>
          </a:p>
          <a:p>
            <a:pPr marL="288000" indent="-2880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Способный управлять своим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поведением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планировать свои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</a:p>
          <a:p>
            <a:pPr marL="288000" indent="-2880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Овладевший средствами общения и способами взаимодействия с взрослыми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сверстниками</a:t>
            </a:r>
          </a:p>
          <a:p>
            <a:pPr marL="288000" indent="-2880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Способный решать интеллектуальные и личностные задачи (проблемы), адекватные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возрасту</a:t>
            </a:r>
          </a:p>
          <a:p>
            <a:pPr marL="288000" indent="-2880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Имеющий первичные представления о себе, семье, обществе, государстве, мире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природе</a:t>
            </a:r>
          </a:p>
          <a:p>
            <a:pPr marL="288000" indent="-2880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Овладевший универсальными предпосылками учебной деятельности: умениями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работать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правилу и образцу, слушать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взрослого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выполнять его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инструкции </a:t>
            </a:r>
          </a:p>
          <a:p>
            <a:pPr marL="288000" indent="-2880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Овладевший необходимыми умениями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навыками,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основами цифровой грамотности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516" y="2699752"/>
            <a:ext cx="2421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личности ребенка-дошкольника, готового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обучению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школе: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2648538"/>
            <a:ext cx="237626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2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Преемственный Портрет выпускника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383943"/>
              </p:ext>
            </p:extLst>
          </p:nvPr>
        </p:nvGraphicFramePr>
        <p:xfrm>
          <a:off x="107950" y="1268413"/>
          <a:ext cx="8928100" cy="5481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144"/>
                <a:gridCol w="4395956"/>
              </a:tblGrid>
              <a:tr h="810332">
                <a:tc>
                  <a:txBody>
                    <a:bodyPr/>
                    <a:lstStyle/>
                    <a:p>
                      <a:r>
                        <a:rPr lang="ru-RU" sz="1800" b="1" spc="-3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r>
                        <a:rPr lang="ru-RU" sz="1800" b="1" spc="-3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этапе окончания дошкольного детства способны быть</a:t>
                      </a:r>
                      <a:endParaRPr lang="ru-RU" sz="1800" b="1" spc="-3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Обучающиеся на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уровне начального общего образования стремятся быть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9136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Любознательными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Любознательными, активно и заинтересованно познающими мир 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6147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Обучаемыми, стремящимися к познанию нового, инициативными и самостоятельными 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Владеющими основами умения учится, способными к организации собственной деятельности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5114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Эрудированными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Знающими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125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Думающими и анализирующими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Думающими и анализирующими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6147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Физически активными и развитыми, стремящимися сохранить и укрепить свое здоровье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Выполняющими правила здорового и безопасного для себя и окружающих образа жизни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5114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Эффективно общающимися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Эффективно общающимися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9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6" y="476672"/>
            <a:ext cx="9144446" cy="720080"/>
          </a:xfrm>
        </p:spPr>
        <p:txBody>
          <a:bodyPr>
            <a:normAutofit/>
          </a:bodyPr>
          <a:lstStyle/>
          <a:p>
            <a:pPr marL="43200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Преемственный Портрет выпускника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463355"/>
              </p:ext>
            </p:extLst>
          </p:nvPr>
        </p:nvGraphicFramePr>
        <p:xfrm>
          <a:off x="107950" y="1268413"/>
          <a:ext cx="8928100" cy="551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050"/>
                <a:gridCol w="4464050"/>
              </a:tblGrid>
              <a:tr h="767384">
                <a:tc>
                  <a:txBody>
                    <a:bodyPr/>
                    <a:lstStyle/>
                    <a:p>
                      <a:r>
                        <a:rPr lang="ru-RU" sz="1800" b="1" spc="-3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r>
                        <a:rPr lang="ru-RU" sz="1800" b="1" spc="-3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этапе окончания дошкольного детства способны быть</a:t>
                      </a:r>
                      <a:endParaRPr lang="ru-RU" sz="1800" b="1" spc="-3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Обучающиеся на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уровне начального общего образования стремятся быть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595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Объективными и непредвзятыми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Объективными и непредвзятыми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425142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Любящими свою семью, имеющими представление о малой и большой Родине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Любящими свой народ, свой край и свою Родину; уважающими и принимающими ценности семьи и общества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96263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Социально адаптированными, неравнодушными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Уважающими и принимающими ценности семьи и общества, заботливыми, неравнодушными</a:t>
                      </a:r>
                    </a:p>
                  </a:txBody>
                  <a:tcPr anchor="ctr"/>
                </a:tc>
              </a:tr>
              <a:tr h="44459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Гармонично развивающимися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Гармонично развивающимися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59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Решительными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Решительными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59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Анализирующими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Рефлексирующими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59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Объективными и непредвзятыми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Объективными и непредвзятыми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5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96752"/>
          </a:xfrm>
          <a:solidFill>
            <a:srgbClr val="85DBE9"/>
          </a:solidFill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395536" y="3331404"/>
            <a:ext cx="3744416" cy="3526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сопровождения</a:t>
            </a:r>
          </a:p>
          <a:p>
            <a:pPr marL="0" indent="0" algn="r"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Форум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Актуальные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события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Корпоративная страница</a:t>
            </a:r>
          </a:p>
          <a:p>
            <a:pPr marL="0" indent="0" algn="r"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Сообщество учителей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15079"/>
            <a:ext cx="3001203" cy="659389"/>
          </a:xfrm>
          <a:prstGeom prst="rect">
            <a:avLst/>
          </a:prstGeom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4427984" y="1668659"/>
            <a:ext cx="4716016" cy="752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Россия, 127018, Москва, 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Сущёвский Вал, д. 16, стр.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www.mob-edu.ru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249-90-11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427984" y="3331404"/>
            <a:ext cx="4320480" cy="3526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https://metod.mob-edu.ru/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https://metod.mob-edu.ru/forums/forum/forum/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https://metod.mob-edu.ru/calendar-sobyitiy/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www.Facebook.com/MEO.eLearning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www.facebook.com/groups/mobilelearning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2852936"/>
            <a:ext cx="83529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1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/>
          <a:lstStyle/>
          <a:p>
            <a:pPr marL="43200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 РОССИИ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418288" y="1585609"/>
            <a:ext cx="3978613" cy="4803520"/>
          </a:xfrm>
        </p:spPr>
        <p:txBody>
          <a:bodyPr>
            <a:noAutofit/>
          </a:bodyPr>
          <a:lstStyle/>
          <a:p>
            <a:pPr marL="0" lvl="0" indent="0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28 июня 2014 г. № 172-ФЗ «О стратегическом планировании в Российской Федерации»</a:t>
            </a:r>
          </a:p>
          <a:p>
            <a:pPr marL="0" lvl="0" indent="0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от 7 мая 2018 г.№ 204 «О национальных целях и стратегических задачах развития Российской Федерации на период до 2024 года» </a:t>
            </a:r>
          </a:p>
          <a:p>
            <a:pPr marL="0" lvl="0" indent="0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информационного общества в Российской Федерации на 2017 – 2030 годы (утверждена Указом Президента Российской Федерации от 9 мая 2017 г. № 203)</a:t>
            </a:r>
          </a:p>
          <a:p>
            <a:pPr marL="0" lvl="0" indent="0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научно-технологического развития Российской Федерации (утверждена Указом Президента Российской Федерации от 1 декабря 2016 г. № 642)</a:t>
            </a:r>
          </a:p>
          <a:p>
            <a:pPr marL="0" lvl="0" indent="0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18 апреля 2016 г. № 317 «О реализации Национальной технологической инициативы»</a:t>
            </a:r>
          </a:p>
          <a:p>
            <a:pPr marL="0" lvl="0" indent="0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27 июня 2006 г. № 149-ФЗ «Об информации, информационных технологиях и о защите информации»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648200" y="1585609"/>
            <a:ext cx="4281791" cy="483710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 декабря 2012 г.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№ 273-ФЗ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 Российской Федерации»</a:t>
            </a:r>
          </a:p>
          <a:p>
            <a:pPr marL="0" indent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 июня 2015 г. № 162-ФЗ «О стандартизации в Российской Федерации»</a:t>
            </a:r>
          </a:p>
          <a:p>
            <a:pPr marL="0" indent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Программа «Цифровая экономика Российской Федерации» (утверждена распоряжением Правительства Российской Федерации от 28 июля 2017 г. № 1632-р)</a:t>
            </a:r>
          </a:p>
          <a:p>
            <a:pPr marL="0" indent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Доктрина информационной безопасности Российской Федерации» (утверждена Указом Президента Российской Федерации от 5 декабря 2016 г. № 646)</a:t>
            </a:r>
          </a:p>
          <a:p>
            <a:pPr marL="0" indent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Концепция государственной системы обнаружения, предупреждения и ликвидации последствий компьютерных атак на информационные ресурсы Российской Федерации (утверждена Президентом Российской Федерации 12 декабря 2014 г. № К1274)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 декабря 2010 г. № 436-ФЗ «О защите детей от информации, причиняющей вред их здоровью и развитию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Прямая соединительная линия 74"/>
          <p:cNvCxnSpPr>
            <a:cxnSpLocks noChangeShapeType="1"/>
          </p:cNvCxnSpPr>
          <p:nvPr/>
        </p:nvCxnSpPr>
        <p:spPr bwMode="auto">
          <a:xfrm flipV="1">
            <a:off x="1264850" y="3849779"/>
            <a:ext cx="299631" cy="759456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Прямая соединительная линия 89"/>
          <p:cNvCxnSpPr>
            <a:cxnSpLocks noChangeShapeType="1"/>
            <a:endCxn id="76" idx="1"/>
          </p:cNvCxnSpPr>
          <p:nvPr/>
        </p:nvCxnSpPr>
        <p:spPr bwMode="auto">
          <a:xfrm>
            <a:off x="2322254" y="3546039"/>
            <a:ext cx="746384" cy="207599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5416460" y="3518325"/>
            <a:ext cx="754971" cy="325804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Прямая соединительная линия 93"/>
          <p:cNvCxnSpPr>
            <a:cxnSpLocks noChangeShapeType="1"/>
          </p:cNvCxnSpPr>
          <p:nvPr/>
        </p:nvCxnSpPr>
        <p:spPr bwMode="auto">
          <a:xfrm flipV="1">
            <a:off x="1640088" y="5168198"/>
            <a:ext cx="745081" cy="203374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Прямая соединительная линия 95"/>
          <p:cNvCxnSpPr>
            <a:cxnSpLocks noChangeShapeType="1"/>
          </p:cNvCxnSpPr>
          <p:nvPr/>
        </p:nvCxnSpPr>
        <p:spPr bwMode="auto">
          <a:xfrm>
            <a:off x="3204478" y="4806512"/>
            <a:ext cx="2333792" cy="457376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Прямая соединительная линия 98"/>
          <p:cNvCxnSpPr>
            <a:cxnSpLocks noChangeShapeType="1"/>
          </p:cNvCxnSpPr>
          <p:nvPr/>
        </p:nvCxnSpPr>
        <p:spPr bwMode="auto">
          <a:xfrm flipV="1">
            <a:off x="6505575" y="4975756"/>
            <a:ext cx="1012825" cy="103187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Прямая соединительная линия 100"/>
          <p:cNvCxnSpPr>
            <a:cxnSpLocks noChangeShapeType="1"/>
          </p:cNvCxnSpPr>
          <p:nvPr/>
        </p:nvCxnSpPr>
        <p:spPr bwMode="auto">
          <a:xfrm flipH="1" flipV="1">
            <a:off x="6837363" y="3862654"/>
            <a:ext cx="937738" cy="1026689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6FA1F1-BD3C-494E-BBB6-81CD03D2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Заголовок 1"/>
          <p:cNvSpPr txBox="1">
            <a:spLocks/>
          </p:cNvSpPr>
          <p:nvPr/>
        </p:nvSpPr>
        <p:spPr>
          <a:xfrm>
            <a:off x="535021" y="4967161"/>
            <a:ext cx="8239328" cy="1336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defTabSz="914377">
              <a:lnSpc>
                <a:spcPct val="80000"/>
              </a:lnSpc>
              <a:spcBef>
                <a:spcPct val="0"/>
              </a:spcBef>
              <a:buNone/>
              <a:defRPr sz="2100" b="0" cap="none" spc="0" baseline="0">
                <a:ln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«Нужно переходить к принципиально новым, в том числе индивидуальным технологиям обучения, с ранних лет прививать готовность к изменениям,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 творческому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поиску, учить работе в команде, что очень важно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 современном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мире, навыкам жизни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 цифровую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эпоху»</a:t>
            </a:r>
          </a:p>
        </p:txBody>
      </p:sp>
      <p:pic>
        <p:nvPicPr>
          <p:cNvPr id="2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6794"/>
            <a:ext cx="9143999" cy="368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" name="TextBox 256"/>
          <p:cNvSpPr txBox="1"/>
          <p:nvPr/>
        </p:nvSpPr>
        <p:spPr>
          <a:xfrm>
            <a:off x="690664" y="6347333"/>
            <a:ext cx="808368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Послание Президента Федеральному Собранию 1 марта 2018 года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Заголовок 5"/>
          <p:cNvSpPr txBox="1">
            <a:spLocks/>
          </p:cNvSpPr>
          <p:nvPr/>
        </p:nvSpPr>
        <p:spPr>
          <a:xfrm>
            <a:off x="0" y="476672"/>
            <a:ext cx="870221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 РОССИИ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Прямая соединительная линия 74"/>
          <p:cNvCxnSpPr>
            <a:cxnSpLocks noChangeShapeType="1"/>
          </p:cNvCxnSpPr>
          <p:nvPr/>
        </p:nvCxnSpPr>
        <p:spPr bwMode="auto">
          <a:xfrm flipV="1">
            <a:off x="1264850" y="3849779"/>
            <a:ext cx="299631" cy="759456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Прямая соединительная линия 89"/>
          <p:cNvCxnSpPr>
            <a:cxnSpLocks noChangeShapeType="1"/>
          </p:cNvCxnSpPr>
          <p:nvPr/>
        </p:nvCxnSpPr>
        <p:spPr bwMode="auto">
          <a:xfrm>
            <a:off x="2322254" y="3546039"/>
            <a:ext cx="746384" cy="207599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5416460" y="3518325"/>
            <a:ext cx="754971" cy="325804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Прямая соединительная линия 93"/>
          <p:cNvCxnSpPr>
            <a:cxnSpLocks noChangeShapeType="1"/>
          </p:cNvCxnSpPr>
          <p:nvPr/>
        </p:nvCxnSpPr>
        <p:spPr bwMode="auto">
          <a:xfrm flipV="1">
            <a:off x="1640088" y="5168198"/>
            <a:ext cx="745081" cy="203374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Прямая соединительная линия 95"/>
          <p:cNvCxnSpPr>
            <a:cxnSpLocks noChangeShapeType="1"/>
          </p:cNvCxnSpPr>
          <p:nvPr/>
        </p:nvCxnSpPr>
        <p:spPr bwMode="auto">
          <a:xfrm>
            <a:off x="3204478" y="4806512"/>
            <a:ext cx="2333792" cy="457376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Прямая соединительная линия 98"/>
          <p:cNvCxnSpPr>
            <a:cxnSpLocks noChangeShapeType="1"/>
          </p:cNvCxnSpPr>
          <p:nvPr/>
        </p:nvCxnSpPr>
        <p:spPr bwMode="auto">
          <a:xfrm flipV="1">
            <a:off x="6505575" y="4975756"/>
            <a:ext cx="1012825" cy="103187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Прямая соединительная линия 100"/>
          <p:cNvCxnSpPr>
            <a:cxnSpLocks noChangeShapeType="1"/>
          </p:cNvCxnSpPr>
          <p:nvPr/>
        </p:nvCxnSpPr>
        <p:spPr bwMode="auto">
          <a:xfrm flipH="1" flipV="1">
            <a:off x="6837363" y="3862654"/>
            <a:ext cx="937738" cy="1026689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6FA1F1-BD3C-494E-BBB6-81CD03D2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Заголовок 1"/>
          <p:cNvSpPr txBox="1">
            <a:spLocks/>
          </p:cNvSpPr>
          <p:nvPr/>
        </p:nvSpPr>
        <p:spPr>
          <a:xfrm>
            <a:off x="5538270" y="1325366"/>
            <a:ext cx="3461891" cy="5435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258" name="Заголовок 5"/>
          <p:cNvSpPr txBox="1">
            <a:spLocks/>
          </p:cNvSpPr>
          <p:nvPr/>
        </p:nvSpPr>
        <p:spPr>
          <a:xfrm>
            <a:off x="-2" y="476672"/>
            <a:ext cx="914400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 РОССИИ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cloudstatic.eva.ru/eva/370000-380000/378351/channel/6234726911434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6752"/>
            <a:ext cx="569188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6B5D930C-E1DA-411E-89AA-C4B252A225FA}"/>
              </a:ext>
            </a:extLst>
          </p:cNvPr>
          <p:cNvSpPr txBox="1">
            <a:spLocks/>
          </p:cNvSpPr>
          <p:nvPr/>
        </p:nvSpPr>
        <p:spPr bwMode="auto">
          <a:xfrm>
            <a:off x="6021421" y="1325366"/>
            <a:ext cx="2874941" cy="52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7338" indent="-287338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Указ </a:t>
            </a:r>
            <a:r>
              <a:rPr lang="ru-RU" sz="1800" dirty="0"/>
              <a:t>Президента РФ 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/>
              <a:t>О национальных целях и стратегических задачах развития Российской Федерации на период до 2024 года» </a:t>
            </a:r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7 </a:t>
            </a:r>
            <a:r>
              <a:rPr lang="ru-RU" sz="1800" dirty="0"/>
              <a:t>мая 2018 года </a:t>
            </a:r>
            <a:r>
              <a:rPr lang="ru-RU" sz="1800" dirty="0" smtClean="0"/>
              <a:t>№ 204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100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2887451"/>
            <a:ext cx="9144000" cy="2147749"/>
          </a:xfrm>
          <a:prstGeom prst="rect">
            <a:avLst/>
          </a:prstGeom>
          <a:solidFill>
            <a:srgbClr val="85DBE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63667" y="3274872"/>
            <a:ext cx="3317174" cy="131658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Активным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Любознательным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5285285" y="3274872"/>
            <a:ext cx="3317174" cy="129969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Самостоятельным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Инициативным</a:t>
            </a:r>
          </a:p>
        </p:txBody>
      </p:sp>
      <p:pic>
        <p:nvPicPr>
          <p:cNvPr id="17" name="Рисунок 10" descr="Taste of mother nature stock ph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49" y="1215937"/>
            <a:ext cx="2825649" cy="16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Картинки по запросу активный ребен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80" y="1215936"/>
            <a:ext cx="2751357" cy="167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ÑÐ°Ð¼Ð¾ÑÑÐ¾ÑÑÐµÐ»ÑÐ½ÑÐ¹ ÑÐµÐ±ÐµÐ½Ð¾Ð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50" y="1215936"/>
            <a:ext cx="2389022" cy="167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30221"/>
            <a:ext cx="2419693" cy="16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6FA1F1-BD3C-494E-BBB6-81CD03D2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Заголовок 5"/>
          <p:cNvSpPr txBox="1">
            <a:spLocks/>
          </p:cNvSpPr>
          <p:nvPr/>
        </p:nvSpPr>
        <p:spPr>
          <a:xfrm>
            <a:off x="-1" y="476672"/>
            <a:ext cx="914399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мы хотим видеть ребенка?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5"/>
          <p:cNvSpPr txBox="1">
            <a:spLocks/>
          </p:cNvSpPr>
          <p:nvPr/>
        </p:nvSpPr>
        <p:spPr>
          <a:xfrm>
            <a:off x="2" y="5649207"/>
            <a:ext cx="9143998" cy="56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ИССЛЕДОВАТЕЛЕМ И </a:t>
            </a:r>
            <a:r>
              <a:rPr lang="ru-RU" sz="2400" dirty="0" smtClean="0">
                <a:solidFill>
                  <a:schemeClr val="tx1"/>
                </a:solidFill>
              </a:rPr>
              <a:t>ПЕРВООТКРЫВАТЕЛЕМ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8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Прямая соединительная линия 74"/>
          <p:cNvCxnSpPr>
            <a:cxnSpLocks noChangeShapeType="1"/>
          </p:cNvCxnSpPr>
          <p:nvPr/>
        </p:nvCxnSpPr>
        <p:spPr bwMode="auto">
          <a:xfrm flipV="1">
            <a:off x="1264850" y="3849779"/>
            <a:ext cx="299631" cy="759456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Прямая соединительная линия 89"/>
          <p:cNvCxnSpPr>
            <a:cxnSpLocks noChangeShapeType="1"/>
          </p:cNvCxnSpPr>
          <p:nvPr/>
        </p:nvCxnSpPr>
        <p:spPr bwMode="auto">
          <a:xfrm>
            <a:off x="2322254" y="3546039"/>
            <a:ext cx="746384" cy="207599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5416460" y="3518325"/>
            <a:ext cx="754971" cy="325804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Прямая соединительная линия 93"/>
          <p:cNvCxnSpPr>
            <a:cxnSpLocks noChangeShapeType="1"/>
          </p:cNvCxnSpPr>
          <p:nvPr/>
        </p:nvCxnSpPr>
        <p:spPr bwMode="auto">
          <a:xfrm flipV="1">
            <a:off x="1640088" y="5168198"/>
            <a:ext cx="745081" cy="203374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Прямая соединительная линия 98"/>
          <p:cNvCxnSpPr>
            <a:cxnSpLocks noChangeShapeType="1"/>
          </p:cNvCxnSpPr>
          <p:nvPr/>
        </p:nvCxnSpPr>
        <p:spPr bwMode="auto">
          <a:xfrm flipV="1">
            <a:off x="6505575" y="4975756"/>
            <a:ext cx="1012825" cy="103187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Прямая соединительная линия 100"/>
          <p:cNvCxnSpPr>
            <a:cxnSpLocks noChangeShapeType="1"/>
          </p:cNvCxnSpPr>
          <p:nvPr/>
        </p:nvCxnSpPr>
        <p:spPr bwMode="auto">
          <a:xfrm flipH="1" flipV="1">
            <a:off x="6837363" y="3862654"/>
            <a:ext cx="937738" cy="1026689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6FA1F1-BD3C-494E-BBB6-81CD03D2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Заголовок 5"/>
          <p:cNvSpPr txBox="1">
            <a:spLocks/>
          </p:cNvSpPr>
          <p:nvPr/>
        </p:nvSpPr>
        <p:spPr>
          <a:xfrm>
            <a:off x="390418" y="476672"/>
            <a:ext cx="831179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tx1"/>
                </a:solidFill>
              </a:rPr>
              <a:t>СТРАТЕГИИ РАЗВИТИЯ РОССИИ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Рисунок 1">
            <a:extLst>
              <a:ext uri="{FF2B5EF4-FFF2-40B4-BE49-F238E27FC236}">
                <a16:creationId xmlns="" xmlns:a16="http://schemas.microsoft.com/office/drawing/2014/main" id="{86EDB6E5-7B3E-4855-AD83-23793B746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741"/>
            <a:ext cx="9146701" cy="56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ятиугольник 6">
            <a:extLst>
              <a:ext uri="{FF2B5EF4-FFF2-40B4-BE49-F238E27FC236}">
                <a16:creationId xmlns="" xmlns:a16="http://schemas.microsoft.com/office/drawing/2014/main" id="{E5EE6A1E-E9E8-41A8-A711-2AD443C78494}"/>
              </a:ext>
            </a:extLst>
          </p:cNvPr>
          <p:cNvSpPr/>
          <p:nvPr/>
        </p:nvSpPr>
        <p:spPr bwMode="auto">
          <a:xfrm flipH="1">
            <a:off x="3635896" y="3176588"/>
            <a:ext cx="5508104" cy="3673475"/>
          </a:xfrm>
          <a:custGeom>
            <a:avLst/>
            <a:gdLst>
              <a:gd name="connsiteX0" fmla="*/ 0 w 6174084"/>
              <a:gd name="connsiteY0" fmla="*/ 0 h 5400600"/>
              <a:gd name="connsiteX1" fmla="*/ 3473784 w 6174084"/>
              <a:gd name="connsiteY1" fmla="*/ 0 h 5400600"/>
              <a:gd name="connsiteX2" fmla="*/ 6174084 w 6174084"/>
              <a:gd name="connsiteY2" fmla="*/ 2700300 h 5400600"/>
              <a:gd name="connsiteX3" fmla="*/ 3473784 w 6174084"/>
              <a:gd name="connsiteY3" fmla="*/ 5400600 h 5400600"/>
              <a:gd name="connsiteX4" fmla="*/ 0 w 6174084"/>
              <a:gd name="connsiteY4" fmla="*/ 5400600 h 5400600"/>
              <a:gd name="connsiteX5" fmla="*/ 0 w 6174084"/>
              <a:gd name="connsiteY5" fmla="*/ 0 h 5400600"/>
              <a:gd name="connsiteX0" fmla="*/ 0 w 4890407"/>
              <a:gd name="connsiteY0" fmla="*/ 0 h 5400600"/>
              <a:gd name="connsiteX1" fmla="*/ 3473784 w 4890407"/>
              <a:gd name="connsiteY1" fmla="*/ 0 h 5400600"/>
              <a:gd name="connsiteX2" fmla="*/ 4890407 w 4890407"/>
              <a:gd name="connsiteY2" fmla="*/ 2665131 h 5400600"/>
              <a:gd name="connsiteX3" fmla="*/ 3473784 w 4890407"/>
              <a:gd name="connsiteY3" fmla="*/ 5400600 h 5400600"/>
              <a:gd name="connsiteX4" fmla="*/ 0 w 4890407"/>
              <a:gd name="connsiteY4" fmla="*/ 5400600 h 5400600"/>
              <a:gd name="connsiteX5" fmla="*/ 0 w 4890407"/>
              <a:gd name="connsiteY5" fmla="*/ 0 h 5400600"/>
              <a:gd name="connsiteX0" fmla="*/ 0 w 4776107"/>
              <a:gd name="connsiteY0" fmla="*/ 0 h 5400600"/>
              <a:gd name="connsiteX1" fmla="*/ 3473784 w 4776107"/>
              <a:gd name="connsiteY1" fmla="*/ 0 h 5400600"/>
              <a:gd name="connsiteX2" fmla="*/ 4776107 w 4776107"/>
              <a:gd name="connsiteY2" fmla="*/ 2665131 h 5400600"/>
              <a:gd name="connsiteX3" fmla="*/ 3473784 w 4776107"/>
              <a:gd name="connsiteY3" fmla="*/ 5400600 h 5400600"/>
              <a:gd name="connsiteX4" fmla="*/ 0 w 4776107"/>
              <a:gd name="connsiteY4" fmla="*/ 5400600 h 5400600"/>
              <a:gd name="connsiteX5" fmla="*/ 0 w 4776107"/>
              <a:gd name="connsiteY5" fmla="*/ 0 h 5400600"/>
              <a:gd name="connsiteX0" fmla="*/ 0 w 4535433"/>
              <a:gd name="connsiteY0" fmla="*/ 0 h 5400600"/>
              <a:gd name="connsiteX1" fmla="*/ 3473784 w 4535433"/>
              <a:gd name="connsiteY1" fmla="*/ 0 h 5400600"/>
              <a:gd name="connsiteX2" fmla="*/ 4535433 w 4535433"/>
              <a:gd name="connsiteY2" fmla="*/ 2656339 h 5400600"/>
              <a:gd name="connsiteX3" fmla="*/ 3473784 w 4535433"/>
              <a:gd name="connsiteY3" fmla="*/ 5400600 h 5400600"/>
              <a:gd name="connsiteX4" fmla="*/ 0 w 4535433"/>
              <a:gd name="connsiteY4" fmla="*/ 5400600 h 5400600"/>
              <a:gd name="connsiteX5" fmla="*/ 0 w 4535433"/>
              <a:gd name="connsiteY5" fmla="*/ 0 h 5400600"/>
              <a:gd name="connsiteX0" fmla="*/ 0 w 4168551"/>
              <a:gd name="connsiteY0" fmla="*/ 0 h 5400600"/>
              <a:gd name="connsiteX1" fmla="*/ 3473784 w 4168551"/>
              <a:gd name="connsiteY1" fmla="*/ 0 h 5400600"/>
              <a:gd name="connsiteX2" fmla="*/ 4168551 w 4168551"/>
              <a:gd name="connsiteY2" fmla="*/ 2656339 h 5400600"/>
              <a:gd name="connsiteX3" fmla="*/ 3473784 w 4168551"/>
              <a:gd name="connsiteY3" fmla="*/ 5400600 h 5400600"/>
              <a:gd name="connsiteX4" fmla="*/ 0 w 4168551"/>
              <a:gd name="connsiteY4" fmla="*/ 5400600 h 5400600"/>
              <a:gd name="connsiteX5" fmla="*/ 0 w 4168551"/>
              <a:gd name="connsiteY5" fmla="*/ 0 h 54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8551" h="5400600">
                <a:moveTo>
                  <a:pt x="0" y="0"/>
                </a:moveTo>
                <a:lnTo>
                  <a:pt x="3473784" y="0"/>
                </a:lnTo>
                <a:lnTo>
                  <a:pt x="4168551" y="2656339"/>
                </a:lnTo>
                <a:lnTo>
                  <a:pt x="3473784" y="5400600"/>
                </a:lnTo>
                <a:lnTo>
                  <a:pt x="0" y="540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A2A3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4ABA83F-9F9C-41C9-A87B-618B634D2751}"/>
              </a:ext>
            </a:extLst>
          </p:cNvPr>
          <p:cNvSpPr/>
          <p:nvPr/>
        </p:nvSpPr>
        <p:spPr bwMode="auto">
          <a:xfrm>
            <a:off x="0" y="460375"/>
            <a:ext cx="9144000" cy="729366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080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CEC49D21-05B1-4D48-97C0-1913845325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99992" y="3176588"/>
            <a:ext cx="4644009" cy="3673475"/>
          </a:xfrm>
        </p:spPr>
        <p:txBody>
          <a:bodyPr anchor="ctr">
            <a:noAutofit/>
          </a:bodyPr>
          <a:lstStyle/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активных юных пользователей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сети выросло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2,5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раза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 последние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 года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Дети не просто в фарватере новых процессов — они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прокладывают курс</a:t>
            </a: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живут в двух мирах — </a:t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реальном и виртуальном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и коммуникация через</a:t>
            </a:r>
            <a:r>
              <a:rPr lang="en-US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мобильности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6B5D930C-E1DA-411E-89AA-C4B252A225FA}"/>
              </a:ext>
            </a:extLst>
          </p:cNvPr>
          <p:cNvSpPr txBox="1">
            <a:spLocks/>
          </p:cNvSpPr>
          <p:nvPr/>
        </p:nvSpPr>
        <p:spPr bwMode="auto">
          <a:xfrm>
            <a:off x="390418" y="1320244"/>
            <a:ext cx="5620695" cy="171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7338" indent="-287338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800" dirty="0" smtClean="0"/>
              <a:t>Сегодняшний первоклассник, поступив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 smtClean="0"/>
              <a:t>в институт, будет уже жить в Интернете вещей</a:t>
            </a:r>
            <a:endParaRPr lang="en-US" altLang="ru-RU" sz="1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800" dirty="0" smtClean="0"/>
              <a:t>В </a:t>
            </a:r>
            <a:r>
              <a:rPr lang="ru-RU" altLang="ru-RU" sz="1800" dirty="0"/>
              <a:t>возрасте 30-35 </a:t>
            </a:r>
            <a:r>
              <a:rPr lang="ru-RU" altLang="ru-RU" sz="1800" dirty="0" smtClean="0"/>
              <a:t>лет — </a:t>
            </a:r>
            <a:r>
              <a:rPr lang="ru-RU" altLang="ru-RU" sz="1800" dirty="0"/>
              <a:t>в эпоху </a:t>
            </a:r>
            <a:r>
              <a:rPr lang="ru-RU" altLang="ru-RU" sz="1800" dirty="0" err="1" smtClean="0"/>
              <a:t>нейронета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 smtClean="0"/>
              <a:t>и </a:t>
            </a:r>
            <a:r>
              <a:rPr lang="ru-RU" altLang="ru-RU" sz="1800" dirty="0"/>
              <a:t>оцифровки сознания человека</a:t>
            </a:r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-2702" y="476672"/>
            <a:ext cx="9146701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ru-RU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дошкольник: какой он?</a:t>
            </a:r>
            <a:endParaRPr lang="ru-RU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2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190159"/>
            <a:ext cx="3930163" cy="566784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5996" y="1884042"/>
            <a:ext cx="3121265" cy="410454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Восприятие 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«Клиповое» мышление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Феномен многозадачности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/>
          <a:lstStyle/>
          <a:p>
            <a:pPr marL="4320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цифровые аборигены</a:t>
            </a:r>
          </a:p>
        </p:txBody>
      </p:sp>
      <p:pic>
        <p:nvPicPr>
          <p:cNvPr id="10" name="Picture 2" descr="C:\Users\j.muzychenko\Desktop\file36562761_cc071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51" y="3624853"/>
            <a:ext cx="4921159" cy="3126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.muzychenko\Desktop\1328357236_babies-playing-computer_1920x1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73" y="1271759"/>
            <a:ext cx="3955113" cy="28390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2546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190159"/>
            <a:ext cx="3930163" cy="566784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5567" y="1828800"/>
            <a:ext cx="3015574" cy="47260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первую очередь запоминается не информация, а место где эта информация находится, способ, как до нее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добраться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запоминание</a:t>
            </a:r>
          </a:p>
          <a:p>
            <a:pPr marL="252000" indent="-25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</a:p>
          <a:p>
            <a:pPr marL="252000" indent="-25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механизмы удержания информации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/>
          <a:lstStyle/>
          <a:p>
            <a:pPr marL="432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ÐÐ°ÑÑÐ¸Ð½ÐºÐ¸ Ð¿Ð¾ Ð·Ð°Ð¿ÑÐ¾ÑÑ Ð¿Ð°Ð¼ÑÑÑ ÑÐµÐ±ÐµÐ½Ð¾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62" y="3898232"/>
            <a:ext cx="5213838" cy="2959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62" y="1205251"/>
            <a:ext cx="5213838" cy="2943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Выявление межпредметных связей с использованием заданий с открытым</Template>
  <TotalTime>2974</TotalTime>
  <Words>3380</Words>
  <Application>Microsoft Office PowerPoint</Application>
  <PresentationFormat>Экран (4:3)</PresentationFormat>
  <Paragraphs>503</Paragraphs>
  <Slides>27</Slides>
  <Notes>23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Интеграл</vt:lpstr>
      <vt:lpstr>Презентация PowerPoint</vt:lpstr>
      <vt:lpstr>НАВЫКИ И КОМПЕТЕНЦИИ xxI ВЕКА</vt:lpstr>
      <vt:lpstr>СТРАТЕГИИ РАЗВИТИЯ РОССИИ</vt:lpstr>
      <vt:lpstr> </vt:lpstr>
      <vt:lpstr> </vt:lpstr>
      <vt:lpstr> </vt:lpstr>
      <vt:lpstr> </vt:lpstr>
      <vt:lpstr>Дети — цифровые аборигены</vt:lpstr>
      <vt:lpstr>Память</vt:lpstr>
      <vt:lpstr>Внимание</vt:lpstr>
      <vt:lpstr>Восприятие </vt:lpstr>
      <vt:lpstr>«Клиповое» мышление</vt:lpstr>
      <vt:lpstr>Феномен Многозадачности </vt:lpstr>
      <vt:lpstr>Презентация PowerPoint</vt:lpstr>
      <vt:lpstr>Детский сад: от прошлого к будущему</vt:lpstr>
      <vt:lpstr>Основные преимущество мэо</vt:lpstr>
      <vt:lpstr>Возможности МЭО</vt:lpstr>
      <vt:lpstr>ОСНОВНЫЕ ОСОБЕННОСТИ содержания МЭО для Дошкольного образования</vt:lpstr>
      <vt:lpstr>Организация деятельности дошкольника с МЭО</vt:lpstr>
      <vt:lpstr>реализация индивидуального подхода в МЭО</vt:lpstr>
      <vt:lpstr>ОЦЕНИВАНИЕ РЕЗУЛЬТАТОВ в МЭО </vt:lpstr>
      <vt:lpstr>Способы оценивания успешности ребёнка в мэО</vt:lpstr>
      <vt:lpstr>Коммуникация с родителями в мэО</vt:lpstr>
      <vt:lpstr>ОЖИДАЕМЫЕ РЕЗУЛЬТАТЫ</vt:lpstr>
      <vt:lpstr>Преемственный Портрет выпускника</vt:lpstr>
      <vt:lpstr>Преемственный Портрет выпускника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Татьяна</dc:creator>
  <cp:lastModifiedBy>Курмашев Дмитрий</cp:lastModifiedBy>
  <cp:revision>197</cp:revision>
  <cp:lastPrinted>2018-07-13T10:37:24Z</cp:lastPrinted>
  <dcterms:created xsi:type="dcterms:W3CDTF">2018-06-15T09:46:19Z</dcterms:created>
  <dcterms:modified xsi:type="dcterms:W3CDTF">2019-01-10T06:59:36Z</dcterms:modified>
</cp:coreProperties>
</file>