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9"/>
  </p:notesMasterIdLst>
  <p:sldIdLst>
    <p:sldId id="276" r:id="rId2"/>
    <p:sldId id="261" r:id="rId3"/>
    <p:sldId id="298" r:id="rId4"/>
    <p:sldId id="262" r:id="rId5"/>
    <p:sldId id="317" r:id="rId6"/>
    <p:sldId id="299" r:id="rId7"/>
    <p:sldId id="300" r:id="rId8"/>
    <p:sldId id="297" r:id="rId9"/>
    <p:sldId id="301" r:id="rId10"/>
    <p:sldId id="303" r:id="rId11"/>
    <p:sldId id="302" r:id="rId12"/>
    <p:sldId id="304" r:id="rId13"/>
    <p:sldId id="305" r:id="rId14"/>
    <p:sldId id="306" r:id="rId15"/>
    <p:sldId id="265" r:id="rId16"/>
    <p:sldId id="307" r:id="rId17"/>
    <p:sldId id="269" r:id="rId18"/>
    <p:sldId id="308" r:id="rId19"/>
    <p:sldId id="271" r:id="rId20"/>
    <p:sldId id="313" r:id="rId21"/>
    <p:sldId id="314" r:id="rId22"/>
    <p:sldId id="315" r:id="rId23"/>
    <p:sldId id="316" r:id="rId24"/>
    <p:sldId id="309" r:id="rId25"/>
    <p:sldId id="310" r:id="rId26"/>
    <p:sldId id="311" r:id="rId27"/>
    <p:sldId id="312" r:id="rId28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E3FC6907-A77E-4563-AA91-FFCEB57CDE13}">
          <p14:sldIdLst>
            <p14:sldId id="276"/>
            <p14:sldId id="261"/>
            <p14:sldId id="298"/>
            <p14:sldId id="262"/>
            <p14:sldId id="317"/>
            <p14:sldId id="299"/>
            <p14:sldId id="300"/>
            <p14:sldId id="297"/>
            <p14:sldId id="301"/>
            <p14:sldId id="303"/>
            <p14:sldId id="302"/>
            <p14:sldId id="304"/>
            <p14:sldId id="305"/>
            <p14:sldId id="306"/>
            <p14:sldId id="265"/>
            <p14:sldId id="307"/>
            <p14:sldId id="269"/>
            <p14:sldId id="308"/>
            <p14:sldId id="271"/>
            <p14:sldId id="313"/>
            <p14:sldId id="314"/>
            <p14:sldId id="315"/>
            <p14:sldId id="316"/>
            <p14:sldId id="309"/>
            <p14:sldId id="310"/>
            <p14:sldId id="311"/>
            <p14:sldId id="312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рина Кондакова" initials="МК" lastIdx="29" clrIdx="0">
    <p:extLst/>
  </p:cmAuthor>
  <p:cmAuthor id="2" name="Воронцов Сергей" initials="ВС" lastIdx="2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DBE9"/>
    <a:srgbClr val="008000"/>
    <a:srgbClr val="CF4A3F"/>
    <a:srgbClr val="3660A7"/>
    <a:srgbClr val="B645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4" autoAdjust="0"/>
    <p:restoredTop sz="89917" autoAdjust="0"/>
  </p:normalViewPr>
  <p:slideViewPr>
    <p:cSldViewPr snapToGrid="0">
      <p:cViewPr>
        <p:scale>
          <a:sx n="73" d="100"/>
          <a:sy n="73" d="100"/>
        </p:scale>
        <p:origin x="-1254" y="-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796AFA-F0F9-4E27-BE42-CA3FDF86D024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C8B63-02CF-4F5A-9197-EA9336C02B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36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К навыкам и компетенциям 21-го века относятся:</a:t>
            </a:r>
          </a:p>
          <a:p>
            <a:pPr marL="170164" indent="-170164">
              <a:buFont typeface="Arial" pitchFamily="34" charset="0"/>
              <a:buChar char="•"/>
            </a:pPr>
            <a:r>
              <a:rPr lang="ru-RU" dirty="0" smtClean="0"/>
              <a:t>личностные качества, черты характера, которые помогают адаптироваться к стремительным изменениям окружающей среды (система духовно-нравственных ценностей, любознательность, инициативность, настойчивость, умение работать на результат, лидерские качества и пр.);</a:t>
            </a:r>
          </a:p>
          <a:p>
            <a:pPr marL="170164" indent="-170164">
              <a:buFont typeface="Arial" pitchFamily="34" charset="0"/>
              <a:buChar char="•"/>
            </a:pPr>
            <a:r>
              <a:rPr lang="ru-RU" dirty="0" smtClean="0"/>
              <a:t>компетенции, которые помогают решать более сложные задачи, в том числе в ситуации неопределенности и быстрых технологических изменений окружающей среды (критическое мышление, креативность, творческое мышление, умение общаться и работать в коллективе, конструктивно взаимодействуя с другими членами команды);</a:t>
            </a:r>
          </a:p>
          <a:p>
            <a:pPr marL="170164" indent="-170164">
              <a:buFont typeface="Arial" pitchFamily="34" charset="0"/>
              <a:buChar char="•"/>
            </a:pPr>
            <a:r>
              <a:rPr lang="ru-RU" dirty="0" smtClean="0"/>
              <a:t>базовые знания, умения и навыки, которые помогают решать повседневные задачи (навыки осмысленного чтения и письма, математическая грамотность, финансовая и предпринимательская грамотность, естественнонаучные знания, ИКТ-грамотность, культурная и гражданская грамотность и пр.)</a:t>
            </a:r>
            <a:endParaRPr lang="en-US" dirty="0" smtClean="0"/>
          </a:p>
          <a:p>
            <a:pPr marL="0" lvl="0" indent="0">
              <a:buFont typeface="Arial" pitchFamily="34" charset="0"/>
              <a:buNone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 навыкам и компетенциям 21-го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века относятся: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itchFamily="34" charset="0"/>
              <a:buChar char="•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личностные качества, черты характера, которые помогают адаптироваться к стремительным изменениям окружающей среды (система духовно-нравственных ценностей, любознательность, инициативность, настойчивость, умение работать на результат, лидерские качества и пр.);</a:t>
            </a:r>
          </a:p>
          <a:p>
            <a:pPr marL="171450" lvl="0" indent="-171450">
              <a:buFont typeface="Arial" pitchFamily="34" charset="0"/>
              <a:buChar char="•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компетенции, которые помогают решать более сложные задачи, в том числе в ситуации неопределенности и быстрых технологических изменений окружающей среды (критическое мышление, креативность, творческое мышление, умение общаться и работать в коллективе, конструктивно взаимодействуя с другими членами команды);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базовые знания, умения и навыки, которые помогают решать повседневные задачи (навыки осмысленного чтения и письма, математическая грамотность, финансовая и предпринимательская грамотность, естественнонаучные знания, ИКТ-грамотность, культурная и гражданская грамотность и пр.)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C8B63-02CF-4F5A-9197-EA9336C02B6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13431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dirty="0" smtClean="0">
                <a:solidFill>
                  <a:srgbClr val="002060"/>
                </a:solidFill>
              </a:rPr>
              <a:t>Освоение детьми информации с помощью цифровых технологий происходит раньше, чем они начинают читать и писать, – в три-четыре года, часто стихийно, </a:t>
            </a:r>
            <a:endParaRPr lang="en-US" sz="1200" b="1" dirty="0" smtClean="0">
              <a:solidFill>
                <a:srgbClr val="002060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 smtClean="0">
                <a:solidFill>
                  <a:srgbClr val="002060"/>
                </a:solidFill>
              </a:rPr>
              <a:t>Современные дети не только живут в условиях повсеместного интернета, но и вообще не помнят другой жизни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1" dirty="0" smtClean="0">
              <a:solidFill>
                <a:srgbClr val="002060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 smtClean="0">
                <a:solidFill>
                  <a:srgbClr val="002060"/>
                </a:solidFill>
              </a:rPr>
              <a:t>В первую очередь запоминается не информация, а место где эта информация находится, способ, как до нее добраться</a:t>
            </a:r>
          </a:p>
          <a:p>
            <a:pPr marL="290205" indent="-602732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200" b="1" dirty="0" smtClean="0">
                <a:solidFill>
                  <a:srgbClr val="0070C0"/>
                </a:solidFill>
              </a:rPr>
              <a:t>другое</a:t>
            </a:r>
            <a:r>
              <a:rPr lang="ru-RU" sz="1200" dirty="0" smtClean="0">
                <a:solidFill>
                  <a:srgbClr val="002060"/>
                </a:solidFill>
              </a:rPr>
              <a:t> запоминание</a:t>
            </a:r>
          </a:p>
          <a:p>
            <a:pPr marL="290205" indent="-602732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200" b="1" dirty="0" smtClean="0">
                <a:solidFill>
                  <a:srgbClr val="0070C0"/>
                </a:solidFill>
              </a:rPr>
              <a:t>другая</a:t>
            </a:r>
            <a:r>
              <a:rPr lang="ru-RU" sz="1200" dirty="0" smtClean="0">
                <a:solidFill>
                  <a:srgbClr val="002060"/>
                </a:solidFill>
              </a:rPr>
              <a:t> память</a:t>
            </a:r>
          </a:p>
          <a:p>
            <a:pPr marL="290205" indent="-602732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200" b="1" dirty="0" smtClean="0">
                <a:solidFill>
                  <a:srgbClr val="0070C0"/>
                </a:solidFill>
              </a:rPr>
              <a:t>другие</a:t>
            </a:r>
            <a:r>
              <a:rPr lang="ru-RU" sz="1200" dirty="0" smtClean="0">
                <a:solidFill>
                  <a:srgbClr val="002060"/>
                </a:solidFill>
              </a:rPr>
              <a:t> механизмы удержания</a:t>
            </a:r>
          </a:p>
          <a:p>
            <a:pPr>
              <a:spcBef>
                <a:spcPts val="0"/>
              </a:spcBef>
            </a:pPr>
            <a:r>
              <a:rPr lang="ru-RU" sz="1200" dirty="0" smtClean="0">
                <a:solidFill>
                  <a:srgbClr val="002060"/>
                </a:solidFill>
              </a:rPr>
              <a:t>     информации</a:t>
            </a:r>
            <a:endParaRPr lang="ru-RU" sz="1200" dirty="0" smtClean="0">
              <a:solidFill>
                <a:srgbClr val="9A0000"/>
              </a:solidFill>
            </a:endParaRPr>
          </a:p>
          <a:p>
            <a:pPr algn="l">
              <a:buNone/>
            </a:pPr>
            <a:endParaRPr lang="ru-RU" sz="1200" b="1" dirty="0" smtClean="0">
              <a:solidFill>
                <a:srgbClr val="002060"/>
              </a:solidFill>
            </a:endParaRPr>
          </a:p>
          <a:p>
            <a:pPr algn="l">
              <a:buNone/>
            </a:pPr>
            <a:r>
              <a:rPr lang="ru-RU" sz="1200" b="1" dirty="0" smtClean="0">
                <a:solidFill>
                  <a:srgbClr val="002060"/>
                </a:solidFill>
              </a:rPr>
              <a:t>В ХХ в. концентрация внимания на уроке – 40 минут</a:t>
            </a:r>
          </a:p>
          <a:p>
            <a:pPr algn="l">
              <a:buNone/>
            </a:pPr>
            <a:r>
              <a:rPr lang="ru-RU" sz="1200" b="1" dirty="0" smtClean="0">
                <a:solidFill>
                  <a:srgbClr val="0070C0"/>
                </a:solidFill>
              </a:rPr>
              <a:t>Сегодня на это способны единицы</a:t>
            </a:r>
          </a:p>
          <a:p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 smtClean="0">
                <a:solidFill>
                  <a:srgbClr val="002060"/>
                </a:solidFill>
              </a:rPr>
              <a:t>Дети ограничены в получении сенсорных сигналов, связанных с окружающим миром -  запахи, звуки, и пр.,  ощущение своего тела и его возможностей (э</a:t>
            </a:r>
            <a:r>
              <a:rPr lang="ru-RU" b="1" dirty="0" smtClean="0">
                <a:solidFill>
                  <a:srgbClr val="0070C0"/>
                </a:solidFill>
              </a:rPr>
              <a:t>то проблема формирования своего «Я»)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b="1" dirty="0" smtClean="0">
              <a:solidFill>
                <a:srgbClr val="0070C0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i="1" dirty="0" smtClean="0">
                <a:solidFill>
                  <a:srgbClr val="002060"/>
                </a:solidFill>
              </a:rPr>
              <a:t>«</a:t>
            </a:r>
            <a:r>
              <a:rPr lang="ru-RU" sz="2000" b="1" dirty="0" smtClean="0">
                <a:solidFill>
                  <a:srgbClr val="002060"/>
                </a:solidFill>
              </a:rPr>
              <a:t>Клиповое» мышление </a:t>
            </a:r>
            <a:r>
              <a:rPr lang="ru-RU" sz="2000" b="1" i="1" dirty="0" smtClean="0">
                <a:solidFill>
                  <a:srgbClr val="0070C0"/>
                </a:solidFill>
              </a:rPr>
              <a:t>–</a:t>
            </a:r>
            <a:r>
              <a:rPr lang="en-US" sz="2000" b="1" i="1" dirty="0" smtClean="0">
                <a:solidFill>
                  <a:srgbClr val="0070C0"/>
                </a:solidFill>
              </a:rPr>
              <a:t> </a:t>
            </a:r>
            <a:r>
              <a:rPr lang="ru-RU" sz="2000" b="1" i="1" dirty="0" smtClean="0">
                <a:solidFill>
                  <a:srgbClr val="0070C0"/>
                </a:solidFill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</a:rPr>
              <a:t>главный признак важнейшего момента интеллектуальной и культурной истории – переход от линейной модели мышления к современной – сетевой</a:t>
            </a:r>
            <a:endParaRPr lang="ru-RU" sz="2000" dirty="0" smtClean="0">
              <a:solidFill>
                <a:srgbClr val="0070C0"/>
              </a:solidFill>
            </a:endParaRPr>
          </a:p>
          <a:p>
            <a:pPr marL="401822" indent="-401822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rgbClr val="002060"/>
                </a:solidFill>
              </a:rPr>
              <a:t>связано не с интернетом, а с большим количеством каналов на </a:t>
            </a:r>
            <a:r>
              <a:rPr lang="en-US" sz="2000" b="1" dirty="0" smtClean="0">
                <a:solidFill>
                  <a:srgbClr val="002060"/>
                </a:solidFill>
              </a:rPr>
              <a:t>TV</a:t>
            </a:r>
          </a:p>
          <a:p>
            <a:pPr marL="401822" indent="-401822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rgbClr val="002060"/>
                </a:solidFill>
              </a:rPr>
              <a:t>построено на визуальных образах, а не логике и  текстовых ассоциациях</a:t>
            </a:r>
          </a:p>
          <a:p>
            <a:pPr marL="401822" indent="-401822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rgbClr val="002060"/>
                </a:solidFill>
              </a:rPr>
              <a:t>предполагает переработку информации короткими порциями</a:t>
            </a:r>
            <a:endParaRPr lang="en-US" sz="2000" dirty="0" smtClean="0">
              <a:solidFill>
                <a:srgbClr val="002060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dirty="0" smtClean="0">
              <a:solidFill>
                <a:srgbClr val="0070C0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dirty="0" err="1" smtClean="0">
                <a:solidFill>
                  <a:srgbClr val="0070C0"/>
                </a:solidFill>
              </a:rPr>
              <a:t>Феноме</a:t>
            </a:r>
            <a:r>
              <a:rPr lang="ru-RU" sz="2000" dirty="0" smtClean="0">
                <a:solidFill>
                  <a:srgbClr val="0070C0"/>
                </a:solidFill>
              </a:rPr>
              <a:t> многозадачности, способ обработки информации:</a:t>
            </a:r>
            <a:r>
              <a:rPr lang="ru-RU" sz="2000" baseline="0" dirty="0" smtClean="0">
                <a:solidFill>
                  <a:srgbClr val="0070C0"/>
                </a:solidFill>
              </a:rPr>
              <a:t> </a:t>
            </a:r>
          </a:p>
          <a:p>
            <a:pPr marL="0" lvl="1" indent="0">
              <a:spcBef>
                <a:spcPts val="281"/>
              </a:spcBef>
              <a:spcAft>
                <a:spcPts val="281"/>
              </a:spcAft>
              <a:buFont typeface="Wingdings" pitchFamily="2" charset="2"/>
              <a:buChar char="§"/>
            </a:pPr>
            <a:r>
              <a:rPr lang="ru-RU" sz="2500" b="1" dirty="0" smtClean="0">
                <a:solidFill>
                  <a:srgbClr val="002060"/>
                </a:solidFill>
              </a:rPr>
              <a:t> планировать долговременные цели</a:t>
            </a:r>
          </a:p>
          <a:p>
            <a:pPr marL="0" lvl="1" indent="0">
              <a:spcBef>
                <a:spcPts val="281"/>
              </a:spcBef>
              <a:spcAft>
                <a:spcPts val="281"/>
              </a:spcAft>
              <a:buFont typeface="Wingdings" pitchFamily="2" charset="2"/>
              <a:buChar char="§"/>
            </a:pPr>
            <a:r>
              <a:rPr lang="ru-RU" sz="2500" b="1" dirty="0" smtClean="0">
                <a:solidFill>
                  <a:srgbClr val="002060"/>
                </a:solidFill>
              </a:rPr>
              <a:t> запоминать незаконченные задачи</a:t>
            </a:r>
          </a:p>
          <a:p>
            <a:pPr marL="0" lvl="1" indent="0">
              <a:spcBef>
                <a:spcPts val="281"/>
              </a:spcBef>
              <a:spcAft>
                <a:spcPts val="281"/>
              </a:spcAft>
              <a:buFont typeface="Wingdings" pitchFamily="2" charset="2"/>
              <a:buChar char="§"/>
            </a:pPr>
            <a:r>
              <a:rPr lang="ru-RU" sz="2500" b="1" dirty="0" smtClean="0">
                <a:solidFill>
                  <a:srgbClr val="002060"/>
                </a:solidFill>
              </a:rPr>
              <a:t> делить большие задания на мелкие и доводить их до завершения</a:t>
            </a:r>
            <a:endParaRPr lang="ru-RU" sz="25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 smtClean="0">
                <a:solidFill>
                  <a:srgbClr val="002060"/>
                </a:solidFill>
              </a:rPr>
              <a:t>Навигация в сети предполагает многозадачность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 smtClean="0">
                <a:solidFill>
                  <a:srgbClr val="0070C0"/>
                </a:solidFill>
              </a:rPr>
              <a:t>Мозг наших детей работает в другом режиме, взрослым он не свойственен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dirty="0" smtClean="0">
              <a:solidFill>
                <a:srgbClr val="0070C0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 smtClean="0">
                <a:solidFill>
                  <a:srgbClr val="002060"/>
                </a:solidFill>
              </a:rPr>
              <a:t>Активное использование Интернета вызывает у молодежи повышение скорости психических процессов</a:t>
            </a:r>
          </a:p>
          <a:p>
            <a:pPr algn="l">
              <a:buNone/>
            </a:pPr>
            <a:r>
              <a:rPr lang="ru-RU" sz="2000" b="1" dirty="0" smtClean="0">
                <a:solidFill>
                  <a:srgbClr val="0070C0"/>
                </a:solidFill>
              </a:rPr>
              <a:t>Новое поколение становится –</a:t>
            </a:r>
            <a:r>
              <a:rPr lang="ru-RU" sz="2000" b="1" baseline="0" dirty="0" smtClean="0">
                <a:solidFill>
                  <a:srgbClr val="0070C0"/>
                </a:solidFill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</a:rPr>
              <a:t>УМНЕЕ!!!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dirty="0" smtClean="0">
              <a:solidFill>
                <a:srgbClr val="0070C0"/>
              </a:solidFill>
            </a:endParaRP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C8B63-02CF-4F5A-9197-EA9336C02B62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2167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dirty="0" smtClean="0">
                <a:solidFill>
                  <a:srgbClr val="002060"/>
                </a:solidFill>
              </a:rPr>
              <a:t>Освоение детьми информации с помощью цифровых технологий происходит раньше, чем они начинают читать и писать, – в три-четыре года, часто стихийно, </a:t>
            </a:r>
            <a:endParaRPr lang="en-US" sz="1200" b="1" dirty="0" smtClean="0">
              <a:solidFill>
                <a:srgbClr val="002060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 smtClean="0">
                <a:solidFill>
                  <a:srgbClr val="002060"/>
                </a:solidFill>
              </a:rPr>
              <a:t>Современные дети не только живут в условиях повсеместного интернета, но и вообще не помнят другой жизни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1" dirty="0" smtClean="0">
              <a:solidFill>
                <a:srgbClr val="002060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 smtClean="0">
                <a:solidFill>
                  <a:srgbClr val="002060"/>
                </a:solidFill>
              </a:rPr>
              <a:t>В первую очередь запоминается не информация, а место где эта информация находится, способ, как до нее добраться</a:t>
            </a:r>
          </a:p>
          <a:p>
            <a:pPr marL="290205" indent="-602732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200" b="1" dirty="0" smtClean="0">
                <a:solidFill>
                  <a:srgbClr val="0070C0"/>
                </a:solidFill>
              </a:rPr>
              <a:t>другое</a:t>
            </a:r>
            <a:r>
              <a:rPr lang="ru-RU" sz="1200" dirty="0" smtClean="0">
                <a:solidFill>
                  <a:srgbClr val="002060"/>
                </a:solidFill>
              </a:rPr>
              <a:t> запоминание</a:t>
            </a:r>
          </a:p>
          <a:p>
            <a:pPr marL="290205" indent="-602732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200" b="1" dirty="0" smtClean="0">
                <a:solidFill>
                  <a:srgbClr val="0070C0"/>
                </a:solidFill>
              </a:rPr>
              <a:t>другая</a:t>
            </a:r>
            <a:r>
              <a:rPr lang="ru-RU" sz="1200" dirty="0" smtClean="0">
                <a:solidFill>
                  <a:srgbClr val="002060"/>
                </a:solidFill>
              </a:rPr>
              <a:t> память</a:t>
            </a:r>
          </a:p>
          <a:p>
            <a:pPr marL="290205" indent="-602732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200" b="1" dirty="0" smtClean="0">
                <a:solidFill>
                  <a:srgbClr val="0070C0"/>
                </a:solidFill>
              </a:rPr>
              <a:t>другие</a:t>
            </a:r>
            <a:r>
              <a:rPr lang="ru-RU" sz="1200" dirty="0" smtClean="0">
                <a:solidFill>
                  <a:srgbClr val="002060"/>
                </a:solidFill>
              </a:rPr>
              <a:t> механизмы удержания</a:t>
            </a:r>
          </a:p>
          <a:p>
            <a:pPr>
              <a:spcBef>
                <a:spcPts val="0"/>
              </a:spcBef>
            </a:pPr>
            <a:r>
              <a:rPr lang="ru-RU" sz="1200" dirty="0" smtClean="0">
                <a:solidFill>
                  <a:srgbClr val="002060"/>
                </a:solidFill>
              </a:rPr>
              <a:t>     информации</a:t>
            </a:r>
            <a:endParaRPr lang="ru-RU" sz="1200" dirty="0" smtClean="0">
              <a:solidFill>
                <a:srgbClr val="9A0000"/>
              </a:solidFill>
            </a:endParaRPr>
          </a:p>
          <a:p>
            <a:pPr algn="l">
              <a:buNone/>
            </a:pPr>
            <a:endParaRPr lang="ru-RU" sz="1200" b="1" dirty="0" smtClean="0">
              <a:solidFill>
                <a:srgbClr val="002060"/>
              </a:solidFill>
            </a:endParaRPr>
          </a:p>
          <a:p>
            <a:pPr algn="l">
              <a:buNone/>
            </a:pPr>
            <a:r>
              <a:rPr lang="ru-RU" sz="1200" b="1" dirty="0" smtClean="0">
                <a:solidFill>
                  <a:srgbClr val="002060"/>
                </a:solidFill>
              </a:rPr>
              <a:t>В ХХ в. концентрация внимания на уроке – 40 минут</a:t>
            </a:r>
          </a:p>
          <a:p>
            <a:pPr algn="l">
              <a:buNone/>
            </a:pPr>
            <a:r>
              <a:rPr lang="ru-RU" sz="1200" b="1" dirty="0" smtClean="0">
                <a:solidFill>
                  <a:srgbClr val="0070C0"/>
                </a:solidFill>
              </a:rPr>
              <a:t>Сегодня на это способны единицы</a:t>
            </a:r>
          </a:p>
          <a:p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 smtClean="0">
                <a:solidFill>
                  <a:srgbClr val="002060"/>
                </a:solidFill>
              </a:rPr>
              <a:t>Дети ограничены в получении сенсорных сигналов, связанных с окружающим миром -  запахи, звуки, и пр.,  ощущение своего тела и его возможностей (э</a:t>
            </a:r>
            <a:r>
              <a:rPr lang="ru-RU" b="1" dirty="0" smtClean="0">
                <a:solidFill>
                  <a:srgbClr val="0070C0"/>
                </a:solidFill>
              </a:rPr>
              <a:t>то проблема формирования своего «Я»)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b="1" dirty="0" smtClean="0">
              <a:solidFill>
                <a:srgbClr val="0070C0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i="1" dirty="0" smtClean="0">
                <a:solidFill>
                  <a:srgbClr val="002060"/>
                </a:solidFill>
              </a:rPr>
              <a:t>«</a:t>
            </a:r>
            <a:r>
              <a:rPr lang="ru-RU" sz="2000" b="1" dirty="0" smtClean="0">
                <a:solidFill>
                  <a:srgbClr val="002060"/>
                </a:solidFill>
              </a:rPr>
              <a:t>Клиповое» мышление </a:t>
            </a:r>
            <a:r>
              <a:rPr lang="ru-RU" sz="2000" b="1" i="1" dirty="0" smtClean="0">
                <a:solidFill>
                  <a:srgbClr val="0070C0"/>
                </a:solidFill>
              </a:rPr>
              <a:t>–</a:t>
            </a:r>
            <a:r>
              <a:rPr lang="en-US" sz="2000" b="1" i="1" dirty="0" smtClean="0">
                <a:solidFill>
                  <a:srgbClr val="0070C0"/>
                </a:solidFill>
              </a:rPr>
              <a:t> </a:t>
            </a:r>
            <a:r>
              <a:rPr lang="ru-RU" sz="2000" b="1" i="1" dirty="0" smtClean="0">
                <a:solidFill>
                  <a:srgbClr val="0070C0"/>
                </a:solidFill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</a:rPr>
              <a:t>главный признак важнейшего момента интеллектуальной и культурной истории – переход от линейной модели мышления к современной – сетевой</a:t>
            </a:r>
            <a:endParaRPr lang="ru-RU" sz="2000" dirty="0" smtClean="0">
              <a:solidFill>
                <a:srgbClr val="0070C0"/>
              </a:solidFill>
            </a:endParaRPr>
          </a:p>
          <a:p>
            <a:pPr marL="401822" indent="-401822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rgbClr val="002060"/>
                </a:solidFill>
              </a:rPr>
              <a:t>связано не с интернетом, а с большим количеством каналов на </a:t>
            </a:r>
            <a:r>
              <a:rPr lang="en-US" sz="2000" b="1" dirty="0" smtClean="0">
                <a:solidFill>
                  <a:srgbClr val="002060"/>
                </a:solidFill>
              </a:rPr>
              <a:t>TV</a:t>
            </a:r>
          </a:p>
          <a:p>
            <a:pPr marL="401822" indent="-401822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rgbClr val="002060"/>
                </a:solidFill>
              </a:rPr>
              <a:t>построено на визуальных образах, а не логике и  текстовых ассоциациях</a:t>
            </a:r>
          </a:p>
          <a:p>
            <a:pPr marL="401822" indent="-401822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rgbClr val="002060"/>
                </a:solidFill>
              </a:rPr>
              <a:t>предполагает переработку информации короткими порциями</a:t>
            </a:r>
            <a:endParaRPr lang="en-US" sz="2000" dirty="0" smtClean="0">
              <a:solidFill>
                <a:srgbClr val="002060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dirty="0" smtClean="0">
              <a:solidFill>
                <a:srgbClr val="0070C0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dirty="0" err="1" smtClean="0">
                <a:solidFill>
                  <a:srgbClr val="0070C0"/>
                </a:solidFill>
              </a:rPr>
              <a:t>Феноме</a:t>
            </a:r>
            <a:r>
              <a:rPr lang="ru-RU" sz="2000" dirty="0" smtClean="0">
                <a:solidFill>
                  <a:srgbClr val="0070C0"/>
                </a:solidFill>
              </a:rPr>
              <a:t> многозадачности, способ обработки информации:</a:t>
            </a:r>
            <a:r>
              <a:rPr lang="ru-RU" sz="2000" baseline="0" dirty="0" smtClean="0">
                <a:solidFill>
                  <a:srgbClr val="0070C0"/>
                </a:solidFill>
              </a:rPr>
              <a:t> </a:t>
            </a:r>
          </a:p>
          <a:p>
            <a:pPr marL="0" lvl="1" indent="0">
              <a:spcBef>
                <a:spcPts val="281"/>
              </a:spcBef>
              <a:spcAft>
                <a:spcPts val="281"/>
              </a:spcAft>
              <a:buFont typeface="Wingdings" pitchFamily="2" charset="2"/>
              <a:buChar char="§"/>
            </a:pPr>
            <a:r>
              <a:rPr lang="ru-RU" sz="2500" b="1" dirty="0" smtClean="0">
                <a:solidFill>
                  <a:srgbClr val="002060"/>
                </a:solidFill>
              </a:rPr>
              <a:t> планировать долговременные цели</a:t>
            </a:r>
          </a:p>
          <a:p>
            <a:pPr marL="0" lvl="1" indent="0">
              <a:spcBef>
                <a:spcPts val="281"/>
              </a:spcBef>
              <a:spcAft>
                <a:spcPts val="281"/>
              </a:spcAft>
              <a:buFont typeface="Wingdings" pitchFamily="2" charset="2"/>
              <a:buChar char="§"/>
            </a:pPr>
            <a:r>
              <a:rPr lang="ru-RU" sz="2500" b="1" dirty="0" smtClean="0">
                <a:solidFill>
                  <a:srgbClr val="002060"/>
                </a:solidFill>
              </a:rPr>
              <a:t> запоминать незаконченные задачи</a:t>
            </a:r>
          </a:p>
          <a:p>
            <a:pPr marL="0" lvl="1" indent="0">
              <a:spcBef>
                <a:spcPts val="281"/>
              </a:spcBef>
              <a:spcAft>
                <a:spcPts val="281"/>
              </a:spcAft>
              <a:buFont typeface="Wingdings" pitchFamily="2" charset="2"/>
              <a:buChar char="§"/>
            </a:pPr>
            <a:r>
              <a:rPr lang="ru-RU" sz="2500" b="1" dirty="0" smtClean="0">
                <a:solidFill>
                  <a:srgbClr val="002060"/>
                </a:solidFill>
              </a:rPr>
              <a:t> делить большие задания на мелкие и доводить их до завершения</a:t>
            </a:r>
            <a:endParaRPr lang="ru-RU" sz="25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 smtClean="0">
                <a:solidFill>
                  <a:srgbClr val="002060"/>
                </a:solidFill>
              </a:rPr>
              <a:t>Навигация в сети предполагает многозадачность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 smtClean="0">
                <a:solidFill>
                  <a:srgbClr val="0070C0"/>
                </a:solidFill>
              </a:rPr>
              <a:t>Мозг наших детей работает в другом режиме, взрослым он не свойственен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dirty="0" smtClean="0">
              <a:solidFill>
                <a:srgbClr val="0070C0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 smtClean="0">
                <a:solidFill>
                  <a:srgbClr val="002060"/>
                </a:solidFill>
              </a:rPr>
              <a:t>Активное использование Интернета вызывает у молодежи повышение скорости психических процессов</a:t>
            </a:r>
          </a:p>
          <a:p>
            <a:pPr algn="l">
              <a:buNone/>
            </a:pPr>
            <a:r>
              <a:rPr lang="ru-RU" sz="2000" b="1" dirty="0" smtClean="0">
                <a:solidFill>
                  <a:srgbClr val="0070C0"/>
                </a:solidFill>
              </a:rPr>
              <a:t>Новое поколение становится –</a:t>
            </a:r>
            <a:r>
              <a:rPr lang="ru-RU" sz="2000" b="1" baseline="0" dirty="0" smtClean="0">
                <a:solidFill>
                  <a:srgbClr val="0070C0"/>
                </a:solidFill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</a:rPr>
              <a:t>УМНЕЕ!!!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dirty="0" smtClean="0">
              <a:solidFill>
                <a:srgbClr val="0070C0"/>
              </a:solidFill>
            </a:endParaRP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C8B63-02CF-4F5A-9197-EA9336C02B62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2167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dirty="0" smtClean="0">
                <a:solidFill>
                  <a:srgbClr val="002060"/>
                </a:solidFill>
              </a:rPr>
              <a:t>Освоение детьми информации с помощью цифровых технологий происходит раньше, чем они начинают читать и писать, – в три-четыре года, часто стихийно, </a:t>
            </a:r>
            <a:endParaRPr lang="en-US" sz="1200" b="1" dirty="0" smtClean="0">
              <a:solidFill>
                <a:srgbClr val="002060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 smtClean="0">
                <a:solidFill>
                  <a:srgbClr val="002060"/>
                </a:solidFill>
              </a:rPr>
              <a:t>Современные дети не только живут в условиях повсеместного интернета, но и вообще не помнят другой жизни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1" dirty="0" smtClean="0">
              <a:solidFill>
                <a:srgbClr val="002060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 smtClean="0">
                <a:solidFill>
                  <a:srgbClr val="002060"/>
                </a:solidFill>
              </a:rPr>
              <a:t>В первую очередь запоминается не информация, а место где эта информация находится, способ, как до нее добраться</a:t>
            </a:r>
          </a:p>
          <a:p>
            <a:pPr marL="290205" indent="-602732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200" b="1" dirty="0" smtClean="0">
                <a:solidFill>
                  <a:srgbClr val="0070C0"/>
                </a:solidFill>
              </a:rPr>
              <a:t>другое</a:t>
            </a:r>
            <a:r>
              <a:rPr lang="ru-RU" sz="1200" dirty="0" smtClean="0">
                <a:solidFill>
                  <a:srgbClr val="002060"/>
                </a:solidFill>
              </a:rPr>
              <a:t> запоминание</a:t>
            </a:r>
          </a:p>
          <a:p>
            <a:pPr marL="290205" indent="-602732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200" b="1" dirty="0" smtClean="0">
                <a:solidFill>
                  <a:srgbClr val="0070C0"/>
                </a:solidFill>
              </a:rPr>
              <a:t>другая</a:t>
            </a:r>
            <a:r>
              <a:rPr lang="ru-RU" sz="1200" dirty="0" smtClean="0">
                <a:solidFill>
                  <a:srgbClr val="002060"/>
                </a:solidFill>
              </a:rPr>
              <a:t> память</a:t>
            </a:r>
          </a:p>
          <a:p>
            <a:pPr marL="290205" indent="-602732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200" b="1" dirty="0" smtClean="0">
                <a:solidFill>
                  <a:srgbClr val="0070C0"/>
                </a:solidFill>
              </a:rPr>
              <a:t>другие</a:t>
            </a:r>
            <a:r>
              <a:rPr lang="ru-RU" sz="1200" dirty="0" smtClean="0">
                <a:solidFill>
                  <a:srgbClr val="002060"/>
                </a:solidFill>
              </a:rPr>
              <a:t> механизмы удержания</a:t>
            </a:r>
          </a:p>
          <a:p>
            <a:pPr>
              <a:spcBef>
                <a:spcPts val="0"/>
              </a:spcBef>
            </a:pPr>
            <a:r>
              <a:rPr lang="ru-RU" sz="1200" dirty="0" smtClean="0">
                <a:solidFill>
                  <a:srgbClr val="002060"/>
                </a:solidFill>
              </a:rPr>
              <a:t>     информации</a:t>
            </a:r>
            <a:endParaRPr lang="ru-RU" sz="1200" dirty="0" smtClean="0">
              <a:solidFill>
                <a:srgbClr val="9A0000"/>
              </a:solidFill>
            </a:endParaRPr>
          </a:p>
          <a:p>
            <a:pPr algn="l">
              <a:buNone/>
            </a:pPr>
            <a:endParaRPr lang="ru-RU" sz="1200" b="1" dirty="0" smtClean="0">
              <a:solidFill>
                <a:srgbClr val="002060"/>
              </a:solidFill>
            </a:endParaRPr>
          </a:p>
          <a:p>
            <a:pPr algn="l">
              <a:buNone/>
            </a:pPr>
            <a:r>
              <a:rPr lang="ru-RU" sz="1200" b="1" dirty="0" smtClean="0">
                <a:solidFill>
                  <a:srgbClr val="002060"/>
                </a:solidFill>
              </a:rPr>
              <a:t>В ХХ в. концентрация внимания на уроке – 40 минут</a:t>
            </a:r>
          </a:p>
          <a:p>
            <a:pPr algn="l">
              <a:buNone/>
            </a:pPr>
            <a:r>
              <a:rPr lang="ru-RU" sz="1200" b="1" dirty="0" smtClean="0">
                <a:solidFill>
                  <a:srgbClr val="0070C0"/>
                </a:solidFill>
              </a:rPr>
              <a:t>Сегодня на это способны единицы</a:t>
            </a:r>
          </a:p>
          <a:p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 smtClean="0">
                <a:solidFill>
                  <a:srgbClr val="002060"/>
                </a:solidFill>
              </a:rPr>
              <a:t>Дети ограничены в получении сенсорных сигналов, связанных с окружающим миром -  запахи, звуки, и пр.,  ощущение своего тела и его возможностей (э</a:t>
            </a:r>
            <a:r>
              <a:rPr lang="ru-RU" b="1" dirty="0" smtClean="0">
                <a:solidFill>
                  <a:srgbClr val="0070C0"/>
                </a:solidFill>
              </a:rPr>
              <a:t>то проблема формирования своего «Я»)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b="1" dirty="0" smtClean="0">
              <a:solidFill>
                <a:srgbClr val="0070C0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i="1" dirty="0" smtClean="0">
                <a:solidFill>
                  <a:srgbClr val="002060"/>
                </a:solidFill>
              </a:rPr>
              <a:t>«</a:t>
            </a:r>
            <a:r>
              <a:rPr lang="ru-RU" sz="2000" b="1" dirty="0" smtClean="0">
                <a:solidFill>
                  <a:srgbClr val="002060"/>
                </a:solidFill>
              </a:rPr>
              <a:t>Клиповое» мышление </a:t>
            </a:r>
            <a:r>
              <a:rPr lang="ru-RU" sz="2000" b="1" i="1" dirty="0" smtClean="0">
                <a:solidFill>
                  <a:srgbClr val="0070C0"/>
                </a:solidFill>
              </a:rPr>
              <a:t>–</a:t>
            </a:r>
            <a:r>
              <a:rPr lang="en-US" sz="2000" b="1" i="1" dirty="0" smtClean="0">
                <a:solidFill>
                  <a:srgbClr val="0070C0"/>
                </a:solidFill>
              </a:rPr>
              <a:t> </a:t>
            </a:r>
            <a:r>
              <a:rPr lang="ru-RU" sz="2000" b="1" i="1" dirty="0" smtClean="0">
                <a:solidFill>
                  <a:srgbClr val="0070C0"/>
                </a:solidFill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</a:rPr>
              <a:t>главный признак важнейшего момента интеллектуальной и культурной истории – переход от линейной модели мышления к современной – сетевой</a:t>
            </a:r>
            <a:endParaRPr lang="ru-RU" sz="2000" dirty="0" smtClean="0">
              <a:solidFill>
                <a:srgbClr val="0070C0"/>
              </a:solidFill>
            </a:endParaRPr>
          </a:p>
          <a:p>
            <a:pPr marL="401822" indent="-401822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rgbClr val="002060"/>
                </a:solidFill>
              </a:rPr>
              <a:t>связано не с интернетом, а с большим количеством каналов на </a:t>
            </a:r>
            <a:r>
              <a:rPr lang="en-US" sz="2000" b="1" dirty="0" smtClean="0">
                <a:solidFill>
                  <a:srgbClr val="002060"/>
                </a:solidFill>
              </a:rPr>
              <a:t>TV</a:t>
            </a:r>
          </a:p>
          <a:p>
            <a:pPr marL="401822" indent="-401822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rgbClr val="002060"/>
                </a:solidFill>
              </a:rPr>
              <a:t>построено на визуальных образах, а не логике и  текстовых ассоциациях</a:t>
            </a:r>
          </a:p>
          <a:p>
            <a:pPr marL="401822" indent="-401822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rgbClr val="002060"/>
                </a:solidFill>
              </a:rPr>
              <a:t>предполагает переработку информации короткими порциями</a:t>
            </a:r>
            <a:endParaRPr lang="en-US" sz="2000" dirty="0" smtClean="0">
              <a:solidFill>
                <a:srgbClr val="002060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dirty="0" smtClean="0">
              <a:solidFill>
                <a:srgbClr val="0070C0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dirty="0" err="1" smtClean="0">
                <a:solidFill>
                  <a:srgbClr val="0070C0"/>
                </a:solidFill>
              </a:rPr>
              <a:t>Феноме</a:t>
            </a:r>
            <a:r>
              <a:rPr lang="ru-RU" sz="2000" dirty="0" smtClean="0">
                <a:solidFill>
                  <a:srgbClr val="0070C0"/>
                </a:solidFill>
              </a:rPr>
              <a:t> многозадачности, способ обработки информации:</a:t>
            </a:r>
            <a:r>
              <a:rPr lang="ru-RU" sz="2000" baseline="0" dirty="0" smtClean="0">
                <a:solidFill>
                  <a:srgbClr val="0070C0"/>
                </a:solidFill>
              </a:rPr>
              <a:t> </a:t>
            </a:r>
          </a:p>
          <a:p>
            <a:pPr marL="0" lvl="1" indent="0">
              <a:spcBef>
                <a:spcPts val="281"/>
              </a:spcBef>
              <a:spcAft>
                <a:spcPts val="281"/>
              </a:spcAft>
              <a:buFont typeface="Wingdings" pitchFamily="2" charset="2"/>
              <a:buChar char="§"/>
            </a:pPr>
            <a:r>
              <a:rPr lang="ru-RU" sz="2500" b="1" dirty="0" smtClean="0">
                <a:solidFill>
                  <a:srgbClr val="002060"/>
                </a:solidFill>
              </a:rPr>
              <a:t> планировать долговременные цели</a:t>
            </a:r>
          </a:p>
          <a:p>
            <a:pPr marL="0" lvl="1" indent="0">
              <a:spcBef>
                <a:spcPts val="281"/>
              </a:spcBef>
              <a:spcAft>
                <a:spcPts val="281"/>
              </a:spcAft>
              <a:buFont typeface="Wingdings" pitchFamily="2" charset="2"/>
              <a:buChar char="§"/>
            </a:pPr>
            <a:r>
              <a:rPr lang="ru-RU" sz="2500" b="1" dirty="0" smtClean="0">
                <a:solidFill>
                  <a:srgbClr val="002060"/>
                </a:solidFill>
              </a:rPr>
              <a:t> запоминать незаконченные задачи</a:t>
            </a:r>
          </a:p>
          <a:p>
            <a:pPr marL="0" lvl="1" indent="0">
              <a:spcBef>
                <a:spcPts val="281"/>
              </a:spcBef>
              <a:spcAft>
                <a:spcPts val="281"/>
              </a:spcAft>
              <a:buFont typeface="Wingdings" pitchFamily="2" charset="2"/>
              <a:buChar char="§"/>
            </a:pPr>
            <a:r>
              <a:rPr lang="ru-RU" sz="2500" b="1" dirty="0" smtClean="0">
                <a:solidFill>
                  <a:srgbClr val="002060"/>
                </a:solidFill>
              </a:rPr>
              <a:t> делить большие задания на мелкие и доводить их до завершения</a:t>
            </a:r>
            <a:endParaRPr lang="ru-RU" sz="25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 smtClean="0">
                <a:solidFill>
                  <a:srgbClr val="002060"/>
                </a:solidFill>
              </a:rPr>
              <a:t>Навигация в сети предполагает многозадачность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 smtClean="0">
                <a:solidFill>
                  <a:srgbClr val="0070C0"/>
                </a:solidFill>
              </a:rPr>
              <a:t>Мозг наших детей работает в другом режиме, взрослым он не свойственен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dirty="0" smtClean="0">
              <a:solidFill>
                <a:srgbClr val="0070C0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 smtClean="0">
                <a:solidFill>
                  <a:srgbClr val="002060"/>
                </a:solidFill>
              </a:rPr>
              <a:t>Активное использование Интернета вызывает у молодежи повышение скорости психических процессов</a:t>
            </a:r>
          </a:p>
          <a:p>
            <a:pPr algn="l">
              <a:buNone/>
            </a:pPr>
            <a:r>
              <a:rPr lang="ru-RU" sz="2000" b="1" dirty="0" smtClean="0">
                <a:solidFill>
                  <a:srgbClr val="0070C0"/>
                </a:solidFill>
              </a:rPr>
              <a:t>Новое поколение становится –</a:t>
            </a:r>
            <a:r>
              <a:rPr lang="ru-RU" sz="2000" b="1" baseline="0" dirty="0" smtClean="0">
                <a:solidFill>
                  <a:srgbClr val="0070C0"/>
                </a:solidFill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</a:rPr>
              <a:t>УМНЕЕ!!!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dirty="0" smtClean="0">
              <a:solidFill>
                <a:srgbClr val="0070C0"/>
              </a:solidFill>
            </a:endParaRP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C8B63-02CF-4F5A-9197-EA9336C02B62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2167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dirty="0" smtClean="0">
                <a:solidFill>
                  <a:srgbClr val="002060"/>
                </a:solidFill>
              </a:rPr>
              <a:t>Освоение детьми информации с помощью цифровых технологий происходит раньше, чем они начинают читать и писать, – в три-четыре года, часто стихийно, </a:t>
            </a:r>
            <a:endParaRPr lang="en-US" sz="1200" b="1" dirty="0" smtClean="0">
              <a:solidFill>
                <a:srgbClr val="002060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 smtClean="0">
                <a:solidFill>
                  <a:srgbClr val="002060"/>
                </a:solidFill>
              </a:rPr>
              <a:t>Современные дети не только живут в условиях повсеместного интернета, но и вообще не помнят другой жизни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1" dirty="0" smtClean="0">
              <a:solidFill>
                <a:srgbClr val="002060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 smtClean="0">
                <a:solidFill>
                  <a:srgbClr val="002060"/>
                </a:solidFill>
              </a:rPr>
              <a:t>В первую очередь запоминается не информация, а место где эта информация находится, способ, как до нее добраться</a:t>
            </a:r>
          </a:p>
          <a:p>
            <a:pPr marL="290205" indent="-602732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200" b="1" dirty="0" smtClean="0">
                <a:solidFill>
                  <a:srgbClr val="0070C0"/>
                </a:solidFill>
              </a:rPr>
              <a:t>другое</a:t>
            </a:r>
            <a:r>
              <a:rPr lang="ru-RU" sz="1200" dirty="0" smtClean="0">
                <a:solidFill>
                  <a:srgbClr val="002060"/>
                </a:solidFill>
              </a:rPr>
              <a:t> запоминание</a:t>
            </a:r>
          </a:p>
          <a:p>
            <a:pPr marL="290205" indent="-602732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200" b="1" dirty="0" smtClean="0">
                <a:solidFill>
                  <a:srgbClr val="0070C0"/>
                </a:solidFill>
              </a:rPr>
              <a:t>другая</a:t>
            </a:r>
            <a:r>
              <a:rPr lang="ru-RU" sz="1200" dirty="0" smtClean="0">
                <a:solidFill>
                  <a:srgbClr val="002060"/>
                </a:solidFill>
              </a:rPr>
              <a:t> память</a:t>
            </a:r>
          </a:p>
          <a:p>
            <a:pPr marL="290205" indent="-602732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200" b="1" dirty="0" smtClean="0">
                <a:solidFill>
                  <a:srgbClr val="0070C0"/>
                </a:solidFill>
              </a:rPr>
              <a:t>другие</a:t>
            </a:r>
            <a:r>
              <a:rPr lang="ru-RU" sz="1200" dirty="0" smtClean="0">
                <a:solidFill>
                  <a:srgbClr val="002060"/>
                </a:solidFill>
              </a:rPr>
              <a:t> механизмы удержания</a:t>
            </a:r>
          </a:p>
          <a:p>
            <a:pPr>
              <a:spcBef>
                <a:spcPts val="0"/>
              </a:spcBef>
            </a:pPr>
            <a:r>
              <a:rPr lang="ru-RU" sz="1200" dirty="0" smtClean="0">
                <a:solidFill>
                  <a:srgbClr val="002060"/>
                </a:solidFill>
              </a:rPr>
              <a:t>     информации</a:t>
            </a:r>
            <a:endParaRPr lang="ru-RU" sz="1200" dirty="0" smtClean="0">
              <a:solidFill>
                <a:srgbClr val="9A0000"/>
              </a:solidFill>
            </a:endParaRPr>
          </a:p>
          <a:p>
            <a:pPr algn="l">
              <a:buNone/>
            </a:pPr>
            <a:endParaRPr lang="ru-RU" sz="1200" b="1" dirty="0" smtClean="0">
              <a:solidFill>
                <a:srgbClr val="002060"/>
              </a:solidFill>
            </a:endParaRPr>
          </a:p>
          <a:p>
            <a:pPr algn="l">
              <a:buNone/>
            </a:pPr>
            <a:r>
              <a:rPr lang="ru-RU" sz="1200" b="1" dirty="0" smtClean="0">
                <a:solidFill>
                  <a:srgbClr val="002060"/>
                </a:solidFill>
              </a:rPr>
              <a:t>В ХХ в. концентрация внимания на уроке – 40 минут</a:t>
            </a:r>
          </a:p>
          <a:p>
            <a:pPr algn="l">
              <a:buNone/>
            </a:pPr>
            <a:r>
              <a:rPr lang="ru-RU" sz="1200" b="1" dirty="0" smtClean="0">
                <a:solidFill>
                  <a:srgbClr val="0070C0"/>
                </a:solidFill>
              </a:rPr>
              <a:t>Сегодня на это способны единицы</a:t>
            </a:r>
          </a:p>
          <a:p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 smtClean="0">
                <a:solidFill>
                  <a:srgbClr val="002060"/>
                </a:solidFill>
              </a:rPr>
              <a:t>Дети ограничены в получении сенсорных сигналов, связанных с окружающим миром -  запахи, звуки, и пр.,  ощущение своего тела и его возможностей (э</a:t>
            </a:r>
            <a:r>
              <a:rPr lang="ru-RU" b="1" dirty="0" smtClean="0">
                <a:solidFill>
                  <a:srgbClr val="0070C0"/>
                </a:solidFill>
              </a:rPr>
              <a:t>то проблема формирования своего «Я»)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b="1" dirty="0" smtClean="0">
              <a:solidFill>
                <a:srgbClr val="0070C0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i="1" dirty="0" smtClean="0">
                <a:solidFill>
                  <a:srgbClr val="002060"/>
                </a:solidFill>
              </a:rPr>
              <a:t>«</a:t>
            </a:r>
            <a:r>
              <a:rPr lang="ru-RU" sz="2000" b="1" dirty="0" smtClean="0">
                <a:solidFill>
                  <a:srgbClr val="002060"/>
                </a:solidFill>
              </a:rPr>
              <a:t>Клиповое» мышление </a:t>
            </a:r>
            <a:r>
              <a:rPr lang="ru-RU" sz="2000" b="1" i="1" dirty="0" smtClean="0">
                <a:solidFill>
                  <a:srgbClr val="0070C0"/>
                </a:solidFill>
              </a:rPr>
              <a:t>–</a:t>
            </a:r>
            <a:r>
              <a:rPr lang="en-US" sz="2000" b="1" i="1" dirty="0" smtClean="0">
                <a:solidFill>
                  <a:srgbClr val="0070C0"/>
                </a:solidFill>
              </a:rPr>
              <a:t> </a:t>
            </a:r>
            <a:r>
              <a:rPr lang="ru-RU" sz="2000" b="1" i="1" dirty="0" smtClean="0">
                <a:solidFill>
                  <a:srgbClr val="0070C0"/>
                </a:solidFill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</a:rPr>
              <a:t>главный признак важнейшего момента интеллектуальной и культурной истории – переход от линейной модели мышления к современной – сетевой</a:t>
            </a:r>
            <a:endParaRPr lang="ru-RU" sz="2000" dirty="0" smtClean="0">
              <a:solidFill>
                <a:srgbClr val="0070C0"/>
              </a:solidFill>
            </a:endParaRPr>
          </a:p>
          <a:p>
            <a:pPr marL="401822" indent="-401822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rgbClr val="002060"/>
                </a:solidFill>
              </a:rPr>
              <a:t>связано не с интернетом, а с большим количеством каналов на </a:t>
            </a:r>
            <a:r>
              <a:rPr lang="en-US" sz="2000" b="1" dirty="0" smtClean="0">
                <a:solidFill>
                  <a:srgbClr val="002060"/>
                </a:solidFill>
              </a:rPr>
              <a:t>TV</a:t>
            </a:r>
          </a:p>
          <a:p>
            <a:pPr marL="401822" indent="-401822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rgbClr val="002060"/>
                </a:solidFill>
              </a:rPr>
              <a:t>построено на визуальных образах, а не логике и  текстовых ассоциациях</a:t>
            </a:r>
          </a:p>
          <a:p>
            <a:pPr marL="401822" indent="-401822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rgbClr val="002060"/>
                </a:solidFill>
              </a:rPr>
              <a:t>предполагает переработку информации короткими порциями</a:t>
            </a:r>
            <a:endParaRPr lang="en-US" sz="2000" dirty="0" smtClean="0">
              <a:solidFill>
                <a:srgbClr val="002060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dirty="0" smtClean="0">
              <a:solidFill>
                <a:srgbClr val="0070C0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dirty="0" err="1" smtClean="0">
                <a:solidFill>
                  <a:srgbClr val="0070C0"/>
                </a:solidFill>
              </a:rPr>
              <a:t>Феноме</a:t>
            </a:r>
            <a:r>
              <a:rPr lang="ru-RU" sz="2000" dirty="0" smtClean="0">
                <a:solidFill>
                  <a:srgbClr val="0070C0"/>
                </a:solidFill>
              </a:rPr>
              <a:t> многозадачности, способ обработки информации:</a:t>
            </a:r>
            <a:r>
              <a:rPr lang="ru-RU" sz="2000" baseline="0" dirty="0" smtClean="0">
                <a:solidFill>
                  <a:srgbClr val="0070C0"/>
                </a:solidFill>
              </a:rPr>
              <a:t> </a:t>
            </a:r>
          </a:p>
          <a:p>
            <a:pPr marL="0" lvl="1" indent="0">
              <a:spcBef>
                <a:spcPts val="281"/>
              </a:spcBef>
              <a:spcAft>
                <a:spcPts val="281"/>
              </a:spcAft>
              <a:buFont typeface="Wingdings" pitchFamily="2" charset="2"/>
              <a:buChar char="§"/>
            </a:pPr>
            <a:r>
              <a:rPr lang="ru-RU" sz="2500" b="1" dirty="0" smtClean="0">
                <a:solidFill>
                  <a:srgbClr val="002060"/>
                </a:solidFill>
              </a:rPr>
              <a:t> планировать долговременные цели</a:t>
            </a:r>
          </a:p>
          <a:p>
            <a:pPr marL="0" lvl="1" indent="0">
              <a:spcBef>
                <a:spcPts val="281"/>
              </a:spcBef>
              <a:spcAft>
                <a:spcPts val="281"/>
              </a:spcAft>
              <a:buFont typeface="Wingdings" pitchFamily="2" charset="2"/>
              <a:buChar char="§"/>
            </a:pPr>
            <a:r>
              <a:rPr lang="ru-RU" sz="2500" b="1" dirty="0" smtClean="0">
                <a:solidFill>
                  <a:srgbClr val="002060"/>
                </a:solidFill>
              </a:rPr>
              <a:t> запоминать незаконченные задачи</a:t>
            </a:r>
          </a:p>
          <a:p>
            <a:pPr marL="0" lvl="1" indent="0">
              <a:spcBef>
                <a:spcPts val="281"/>
              </a:spcBef>
              <a:spcAft>
                <a:spcPts val="281"/>
              </a:spcAft>
              <a:buFont typeface="Wingdings" pitchFamily="2" charset="2"/>
              <a:buChar char="§"/>
            </a:pPr>
            <a:r>
              <a:rPr lang="ru-RU" sz="2500" b="1" dirty="0" smtClean="0">
                <a:solidFill>
                  <a:srgbClr val="002060"/>
                </a:solidFill>
              </a:rPr>
              <a:t> делить большие задания на мелкие и доводить их до завершения</a:t>
            </a:r>
            <a:endParaRPr lang="ru-RU" sz="25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 smtClean="0">
                <a:solidFill>
                  <a:srgbClr val="002060"/>
                </a:solidFill>
              </a:rPr>
              <a:t>Навигация в сети предполагает многозадачность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 smtClean="0">
                <a:solidFill>
                  <a:srgbClr val="0070C0"/>
                </a:solidFill>
              </a:rPr>
              <a:t>Мозг наших детей работает в другом режиме, взрослым он не свойственен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dirty="0" smtClean="0">
              <a:solidFill>
                <a:srgbClr val="0070C0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 smtClean="0">
                <a:solidFill>
                  <a:srgbClr val="002060"/>
                </a:solidFill>
              </a:rPr>
              <a:t>Активное использование Интернета вызывает у молодежи повышение скорости психических процессов</a:t>
            </a:r>
          </a:p>
          <a:p>
            <a:pPr algn="l">
              <a:buNone/>
            </a:pPr>
            <a:r>
              <a:rPr lang="ru-RU" sz="2000" b="1" dirty="0" smtClean="0">
                <a:solidFill>
                  <a:srgbClr val="0070C0"/>
                </a:solidFill>
              </a:rPr>
              <a:t>Новое поколение становится –</a:t>
            </a:r>
            <a:r>
              <a:rPr lang="ru-RU" sz="2000" b="1" baseline="0" dirty="0" smtClean="0">
                <a:solidFill>
                  <a:srgbClr val="0070C0"/>
                </a:solidFill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</a:rPr>
              <a:t>УМНЕЕ!!!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dirty="0" smtClean="0">
              <a:solidFill>
                <a:srgbClr val="0070C0"/>
              </a:solidFill>
            </a:endParaRP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C8B63-02CF-4F5A-9197-EA9336C02B62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2167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/>
              <a:t>Самая распространённая ошибка педагогов и родителей – прямое обучение дошкольников тому, чему затем будут детей учить в самой школе – прежде всего, чтению, письму и счету. Дошкольное образование должно создать условия для развития детей в соответствии с их возрастными и индивидуальными особенностями и склонностями, развития способностей и творческого потенциала каждого ребёнка.</a:t>
            </a:r>
          </a:p>
          <a:p>
            <a:endParaRPr lang="ru-RU" dirty="0" smtClean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/>
              <a:t>Вера в личный успех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C8B63-02CF-4F5A-9197-EA9336C02B62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80563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16000" lvl="1" indent="-216000" defTabSz="40005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b="1" kern="1200" dirty="0" smtClean="0">
                <a:latin typeface="Calibri" panose="020F0502020204030204" pitchFamily="34" charset="0"/>
              </a:rPr>
              <a:t>Универсальность относительно существующих программ дошкольного образования</a:t>
            </a:r>
          </a:p>
          <a:p>
            <a:pPr marL="216000" lvl="1" indent="-216000" defTabSz="40005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b="1" kern="1200" dirty="0" smtClean="0">
                <a:latin typeface="Calibri" panose="020F0502020204030204" pitchFamily="34" charset="0"/>
              </a:rPr>
              <a:t>Обеспечение требований ФГОС дошкольного образования в части  требований к структуре основных образовательных программ</a:t>
            </a:r>
          </a:p>
          <a:p>
            <a:pPr marL="0" lvl="1" indent="-216000" defTabSz="400050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b="1" kern="1200" dirty="0" smtClean="0">
                <a:latin typeface="Calibri" panose="020F0502020204030204" pitchFamily="34" charset="0"/>
              </a:rPr>
              <a:t>Проверенный безопасный контент и соответствие требованиям СанПиН</a:t>
            </a:r>
          </a:p>
          <a:p>
            <a:pPr marL="0" lvl="1" indent="-216000" defTabSz="400050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b="1" kern="1200" dirty="0" smtClean="0">
                <a:latin typeface="Calibri" panose="020F0502020204030204" pitchFamily="34" charset="0"/>
              </a:rPr>
              <a:t>Контент обладает единой  структурой и удобной для воспитателя логикой представления материала</a:t>
            </a:r>
          </a:p>
          <a:p>
            <a:pPr marL="0" lvl="1" indent="-216000" defTabSz="400050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b="1" kern="1200" dirty="0" smtClean="0">
                <a:latin typeface="Calibri" panose="020F0502020204030204" pitchFamily="34" charset="0"/>
              </a:rPr>
              <a:t>Обширная база дополнительных материалов (хрестоматии, иллюстрации, музыкальные произведения и др.)</a:t>
            </a:r>
          </a:p>
          <a:p>
            <a:pPr marL="0" lvl="1" indent="-216000" defTabSz="400050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b="1" kern="1200" dirty="0" smtClean="0">
                <a:latin typeface="Calibri" panose="020F0502020204030204" pitchFamily="34" charset="0"/>
              </a:rPr>
              <a:t>Обеспечивает преемственность со школой за счёт использования единой образовательной среды</a:t>
            </a:r>
          </a:p>
          <a:p>
            <a:pPr marL="0" lvl="1" indent="-216000" defTabSz="400050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b="1" kern="1200" dirty="0" smtClean="0">
                <a:latin typeface="Calibri" panose="020F0502020204030204" pitchFamily="34" charset="0"/>
              </a:rPr>
              <a:t>Повышение мотивации детей к образовательной деятельности за счёт использования интерактивных ресурсов</a:t>
            </a:r>
          </a:p>
          <a:p>
            <a:pPr marL="0" lvl="1" indent="-216000" defTabSz="400050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b="1" kern="1200" dirty="0" smtClean="0">
                <a:latin typeface="Calibri" panose="020F0502020204030204" pitchFamily="34" charset="0"/>
              </a:rPr>
              <a:t>Обеспечение воспитателя необходимыми в работе материалами  и методическими рекомендациями</a:t>
            </a:r>
          </a:p>
          <a:p>
            <a:pPr marL="0" lvl="1" indent="-216000" defTabSz="400050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b="1" kern="1200" dirty="0" smtClean="0">
                <a:latin typeface="Calibri" panose="020F0502020204030204" pitchFamily="34" charset="0"/>
              </a:rPr>
              <a:t>Методическое сопровождение и техподдержка</a:t>
            </a:r>
          </a:p>
          <a:p>
            <a:pPr marL="0" lvl="1" indent="-216000" defTabSz="400050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b="1" kern="1200" dirty="0" smtClean="0">
                <a:latin typeface="Calibri" panose="020F0502020204030204" pitchFamily="34" charset="0"/>
              </a:rPr>
              <a:t>Возможность работы со средой любым пользователям: детям, родителям, воспитателям, методистам</a:t>
            </a:r>
          </a:p>
          <a:p>
            <a:pPr marL="216000" lvl="1" indent="-216000" defTabSz="40005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2000" b="1" kern="1200" dirty="0" smtClean="0">
              <a:latin typeface="Calibri" panose="020F0502020204030204" pitchFamily="34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C8B63-02CF-4F5A-9197-EA9336C02B62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24336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C8B63-02CF-4F5A-9197-EA9336C02B62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9695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игровым, обучающим, развивающим, интересным по содержанию, доступным по количеству, качественным по исполнению материалом. ПОДХОДИТ ДЛЯ ХАРАКТЕРИСТИКИ УЧЕБНО-РАЗВИВАЮЩЕГО МАТЕРИАЛЫ МЭО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8127B3-EEB9-4156-97A0-3D8A2F57BE17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11695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1. Ресурс может быть использован для организации образовательной деятельности во всех образовательных областях:</a:t>
            </a:r>
          </a:p>
          <a:p>
            <a:r>
              <a:rPr lang="ru-RU" dirty="0" smtClean="0"/>
              <a:t>Познавательное развитие: предлагается</a:t>
            </a:r>
            <a:r>
              <a:rPr lang="ru-RU" baseline="0" dirty="0" smtClean="0"/>
              <a:t> большое количество разнообразных игровых заданий, познавательного материала для формирования элементарных математических представлений, экологическому образованию, сенсорное развитие, проектная деятельность, познавательно-исследовательская деятельность.</a:t>
            </a:r>
          </a:p>
          <a:p>
            <a:r>
              <a:rPr lang="ru-RU" baseline="0" dirty="0" smtClean="0"/>
              <a:t>Речевое развитие: ресурс содержит все компоненты начального периода обучения грамоте (развитие фонематического слуха, дошкольник приступает к анализу своей речи и узнает, что она состоит из предложений, которые в свою очередь состоят из отдельных слов, слова – из слогов, слоги – из звуков. Звуки при письме обозначаются буквами).</a:t>
            </a:r>
          </a:p>
          <a:p>
            <a:r>
              <a:rPr lang="ru-RU" baseline="0" dirty="0" smtClean="0"/>
              <a:t>Физическое развитие: ресурс содержит тематические физкультурные минутки и динамические паузы к каждому занятию, много материала посвящено формированию основ здорового образа жизни.</a:t>
            </a:r>
          </a:p>
          <a:p>
            <a:r>
              <a:rPr lang="ru-RU" dirty="0" smtClean="0"/>
              <a:t>Социально-коммуникативное развитие: усвоение норм и ценностей,</a:t>
            </a:r>
            <a:r>
              <a:rPr lang="ru-RU" baseline="0" dirty="0" smtClean="0"/>
              <a:t> п</a:t>
            </a:r>
            <a:r>
              <a:rPr lang="ru-RU" dirty="0" smtClean="0"/>
              <a:t>ринятых в обществе, формирование основ безопасного поведения.</a:t>
            </a:r>
          </a:p>
          <a:p>
            <a:r>
              <a:rPr lang="ru-RU" dirty="0" smtClean="0"/>
              <a:t>Художественно-эстетические развитие: возможности для осуществления музыкального воспитания и организации</a:t>
            </a:r>
            <a:r>
              <a:rPr lang="ru-RU" baseline="0" dirty="0" smtClean="0"/>
              <a:t> разнообразных видов художественно-творческой деятельности.</a:t>
            </a:r>
          </a:p>
          <a:p>
            <a:endParaRPr lang="ru-RU" baseline="0" dirty="0" smtClean="0"/>
          </a:p>
          <a:p>
            <a:r>
              <a:rPr lang="ru-RU" baseline="0" dirty="0" smtClean="0"/>
              <a:t>2.Может быть использован как для организации фронтальных форм работы, так и подгрупповых и индивидуальных.</a:t>
            </a:r>
          </a:p>
          <a:p>
            <a:endParaRPr lang="ru-RU" baseline="0" dirty="0" smtClean="0"/>
          </a:p>
          <a:p>
            <a:r>
              <a:rPr lang="ru-RU" baseline="0" dirty="0" smtClean="0"/>
              <a:t>3. Материалы ресурса можно включать в досуговую деятельность, организовывать литературно-музыкальные гостиные, викторины.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C8B63-02CF-4F5A-9197-EA9336C02B62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40947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8127B3-EEB9-4156-97A0-3D8A2F57BE17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47339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Концепций стратегий</a:t>
            </a:r>
            <a:r>
              <a:rPr lang="ru-RU" baseline="0" dirty="0" smtClean="0"/>
              <a:t> развития образования более 20, очень сложно ориентироваться педагогам в них, как и увидеть их на нашем слайде, но их необходимо знать и работать с ними.</a:t>
            </a:r>
          </a:p>
          <a:p>
            <a:r>
              <a:rPr lang="ru-RU" baseline="0" dirty="0" smtClean="0"/>
              <a:t>Но все их объединяет концепция цифрового образования и создание единой цифровой среды.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C8B63-02CF-4F5A-9197-EA9336C02B6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94754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8127B3-EEB9-4156-97A0-3D8A2F57BE17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32772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 Портрет </a:t>
            </a:r>
          </a:p>
          <a:p>
            <a:r>
              <a:rPr lang="ru-RU" dirty="0" smtClean="0"/>
              <a:t>Любознательный, активный, интересуется новым, неизвестным в окружающем мире (мире предметов и вещей, мире отношений и своем внутреннем мире). Задаёт вопросы взрослому, любит экспериментировать. Способен самостоятельно действовать (в повседневной жизни, в различных видах детской деятельности). В случаях затруднений обращается за помощью к взрослому. Принимает живое, заинтересованное участие в образовательном процессе.</a:t>
            </a:r>
          </a:p>
          <a:p>
            <a:r>
              <a:rPr lang="ru-RU" dirty="0" smtClean="0"/>
              <a:t>Эмоционально отзывчивый. Дошкольник откликается на эмоции близких людей и друзей. Сопереживает персонажам сказок, историй, рассказов. Эмоционально реагирует на произведения изобразительного искусства, музыкальные и художественные произведения, мир природы.</a:t>
            </a:r>
          </a:p>
          <a:p>
            <a:r>
              <a:rPr lang="ru-RU" dirty="0" smtClean="0"/>
              <a:t>Способный управлять своим поведением и планировать свои действия, направленные на достижение конкретной цели. Ребёнок на основе первичных ценностных представлений, соблюдающий элементарные общепринятые нормы и правила поведения. Поведение ребёнка преимущественно определяется не сиюминутными желаниями и потребностями, а требованиями со стороны взрослых и первичными ценностными представлениями  о том «что такое хорошо и что такое плохо». Ребёнок способен планировать свои действия, направленные на достижение конкретной цели. Соблюдает правила поведения на улице (дорожные правила), в общественных местах (транспорте, магазине, поликлинике, театре и др.)</a:t>
            </a:r>
          </a:p>
          <a:p>
            <a:r>
              <a:rPr lang="ru-RU" dirty="0" smtClean="0"/>
              <a:t> </a:t>
            </a:r>
          </a:p>
          <a:p>
            <a:endParaRPr lang="ru-RU" dirty="0" smtClean="0"/>
          </a:p>
          <a:p>
            <a:r>
              <a:rPr lang="ru-RU" dirty="0" smtClean="0"/>
              <a:t>Овладевший средствами общения и способами взаимодействия с взрослыми и сверстниками. Ребёнок адекватно использует вербальные и невербальные средства общения, владеет диалогической речью и конструктивными способами взаимодействия с детьми и взрослыми (договаривается, обменивается предметами, распределяет действия при сотрудничестве).</a:t>
            </a:r>
          </a:p>
          <a:p>
            <a:r>
              <a:rPr lang="ru-RU" dirty="0" smtClean="0"/>
              <a:t> </a:t>
            </a:r>
          </a:p>
          <a:p>
            <a:endParaRPr lang="ru-RU" dirty="0" smtClean="0"/>
          </a:p>
          <a:p>
            <a:r>
              <a:rPr lang="ru-RU" dirty="0" smtClean="0"/>
              <a:t>Способный решать интеллектуальные и личностные задачи (проблемы), адекватные возрасту. Ребёнок может применять самостоятельно усвоенные знания и способы деятельности для решения новых задач (проблем), поставленных как взрослым, так и им самим; в зависимости от ситуации может преобразовывать способы решения задач (проблем). Ребёнок способен предложить собственный замысел и воплотить его в рисунке, постройке, рассказе и др.</a:t>
            </a:r>
          </a:p>
          <a:p>
            <a:r>
              <a:rPr lang="ru-RU" dirty="0" smtClean="0"/>
              <a:t>Имеющий первичные представления о себе, семье, обществе, государстве, мире и природе. Ребёнок имеет представление о себе, собственной принадлежности и принадлежности других людей к определённому полу; о составе семьи, родственных отношениях и взаимосвязях, распределении семейных обязанностей, семейных традициях;  об обществе, его культурных ценностях; о государстве и принадлежности к нему; о мире.             </a:t>
            </a:r>
          </a:p>
          <a:p>
            <a:r>
              <a:rPr lang="ru-RU" dirty="0" smtClean="0"/>
              <a:t>Овладевший универсальными предпосылками учебной деятельности: умениями работать по правилу и образцу, слушать взрослого и выполнять его инструкции.   </a:t>
            </a:r>
          </a:p>
          <a:p>
            <a:r>
              <a:rPr lang="ru-RU" dirty="0" smtClean="0"/>
              <a:t>Овладевший необходимыми умениями и навыками. У ребёнка сформированы умения и навыки, необходимые для осуществления различных видов детской деятельности.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8127B3-EEB9-4156-97A0-3D8A2F57BE17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94363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8127B3-EEB9-4156-97A0-3D8A2F57BE17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769857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8127B3-EEB9-4156-97A0-3D8A2F57BE17}" type="slidenum">
              <a:rPr lang="ru-RU" smtClean="0"/>
              <a:pPr>
                <a:defRPr/>
              </a:pPr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1860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C8B63-02CF-4F5A-9197-EA9336C02B6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4222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а) 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достижение следующих целей и целевых показателей: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обеспечение глобальной конкурентоспособности российского образования, вхождение Российской Федерации в число 10 ведущих стран мира по качеству общего образования;</a:t>
            </a:r>
            <a:b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воспитание гармонично развитой и социально ответственной личности на основе духовно-нравственных ценностей народов Российской Федерации, исторических и национально-культурных традиций;</a:t>
            </a:r>
            <a:b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б) 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решение следующих задач: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внедрение на уровнях основного общего и среднего общего образования новых методов обучения и воспитания, образовательных технологий, обеспечивающих освоение обучающимися базовых навыков и умений, повышение их мотивации к обучению и 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вовлечённости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 образовательный процесс,</a:t>
            </a:r>
            <a:b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 также обновление содержания и совершенствование методов обучения предметной области «Технология»;</a:t>
            </a:r>
            <a:b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формирование эффективной системы выявления, поддержки и развития способностей и талантов у детей и молодёжи, основанной на принципах справедливости, всеобщности и направленной на самоопределение и профессиональную ориентацию всех обучающихся;</a:t>
            </a:r>
            <a:b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создание современной и безопасной цифровой образовательной среды, обеспечивающей высокое качество и доступность образования всех видов и уровней;</a:t>
            </a:r>
            <a:b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формирование системы непрерывного обновления работающими гражданами своих профессиональных знаний и приобретения ими новых профессиональных навыков, включая овладение компетенциями в области цифровой экономики всеми желающими;</a:t>
            </a:r>
          </a:p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C8B63-02CF-4F5A-9197-EA9336C02B62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4222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C8B63-02CF-4F5A-9197-EA9336C02B62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4222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Сегодня уже не вызывает сомнений тот факт, что современный ребенок не такой, каким был его сверстник несколько десятилетий назад. И не потому, что изменилась природа самого ребенка или закономерности развития. Принципиально изменилась жизнь, предметный и социальный мир, ожидания взрослых от детей, воспитательные модели в семье, педагогические требования в детском саду.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C8B63-02CF-4F5A-9197-EA9336C02B62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4222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dirty="0" smtClean="0">
                <a:solidFill>
                  <a:srgbClr val="002060"/>
                </a:solidFill>
              </a:rPr>
              <a:t>Освоение детьми информации с помощью цифровых технологий происходит раньше, чем они начинают читать и писать, – в три-четыре года, часто стихийно, </a:t>
            </a:r>
            <a:endParaRPr lang="en-US" sz="1200" b="1" dirty="0" smtClean="0">
              <a:solidFill>
                <a:srgbClr val="002060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 smtClean="0">
                <a:solidFill>
                  <a:srgbClr val="002060"/>
                </a:solidFill>
              </a:rPr>
              <a:t>Современные дети не только живут в условиях повсеместного интернета, но и вообще не помнят другой жизни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1" dirty="0" smtClean="0">
              <a:solidFill>
                <a:srgbClr val="002060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 smtClean="0">
                <a:solidFill>
                  <a:srgbClr val="002060"/>
                </a:solidFill>
              </a:rPr>
              <a:t>В первую очередь запоминается не информация, а место где эта информация находится, способ, как до нее добраться</a:t>
            </a:r>
          </a:p>
          <a:p>
            <a:pPr marL="290205" indent="-602732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200" b="1" dirty="0" smtClean="0">
                <a:solidFill>
                  <a:srgbClr val="0070C0"/>
                </a:solidFill>
              </a:rPr>
              <a:t>другое</a:t>
            </a:r>
            <a:r>
              <a:rPr lang="ru-RU" sz="1200" dirty="0" smtClean="0">
                <a:solidFill>
                  <a:srgbClr val="002060"/>
                </a:solidFill>
              </a:rPr>
              <a:t> запоминание</a:t>
            </a:r>
          </a:p>
          <a:p>
            <a:pPr marL="290205" indent="-602732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200" b="1" dirty="0" smtClean="0">
                <a:solidFill>
                  <a:srgbClr val="0070C0"/>
                </a:solidFill>
              </a:rPr>
              <a:t>другая</a:t>
            </a:r>
            <a:r>
              <a:rPr lang="ru-RU" sz="1200" dirty="0" smtClean="0">
                <a:solidFill>
                  <a:srgbClr val="002060"/>
                </a:solidFill>
              </a:rPr>
              <a:t> память</a:t>
            </a:r>
          </a:p>
          <a:p>
            <a:pPr marL="290205" indent="-602732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200" b="1" dirty="0" smtClean="0">
                <a:solidFill>
                  <a:srgbClr val="0070C0"/>
                </a:solidFill>
              </a:rPr>
              <a:t>другие</a:t>
            </a:r>
            <a:r>
              <a:rPr lang="ru-RU" sz="1200" dirty="0" smtClean="0">
                <a:solidFill>
                  <a:srgbClr val="002060"/>
                </a:solidFill>
              </a:rPr>
              <a:t> механизмы удержания</a:t>
            </a:r>
          </a:p>
          <a:p>
            <a:pPr>
              <a:spcBef>
                <a:spcPts val="0"/>
              </a:spcBef>
            </a:pPr>
            <a:r>
              <a:rPr lang="ru-RU" sz="1200" dirty="0" smtClean="0">
                <a:solidFill>
                  <a:srgbClr val="002060"/>
                </a:solidFill>
              </a:rPr>
              <a:t>     информации</a:t>
            </a:r>
            <a:endParaRPr lang="ru-RU" sz="1200" dirty="0" smtClean="0">
              <a:solidFill>
                <a:srgbClr val="9A0000"/>
              </a:solidFill>
            </a:endParaRPr>
          </a:p>
          <a:p>
            <a:pPr algn="l">
              <a:buNone/>
            </a:pPr>
            <a:endParaRPr lang="ru-RU" sz="1200" b="1" dirty="0" smtClean="0">
              <a:solidFill>
                <a:srgbClr val="002060"/>
              </a:solidFill>
            </a:endParaRPr>
          </a:p>
          <a:p>
            <a:pPr algn="l">
              <a:buNone/>
            </a:pPr>
            <a:r>
              <a:rPr lang="ru-RU" sz="1200" b="1" dirty="0" smtClean="0">
                <a:solidFill>
                  <a:srgbClr val="002060"/>
                </a:solidFill>
              </a:rPr>
              <a:t>В ХХ в. концентрация внимания на уроке – 40 минут</a:t>
            </a:r>
          </a:p>
          <a:p>
            <a:pPr algn="l">
              <a:buNone/>
            </a:pPr>
            <a:r>
              <a:rPr lang="ru-RU" sz="1200" b="1" dirty="0" smtClean="0">
                <a:solidFill>
                  <a:srgbClr val="0070C0"/>
                </a:solidFill>
              </a:rPr>
              <a:t>Сегодня на это способны единицы</a:t>
            </a:r>
          </a:p>
          <a:p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 smtClean="0">
                <a:solidFill>
                  <a:srgbClr val="002060"/>
                </a:solidFill>
              </a:rPr>
              <a:t>Дети ограничены в получении сенсорных сигналов, связанных с окружающим миром -  запахи, звуки, и пр.,  ощущение своего тела и его возможностей (э</a:t>
            </a:r>
            <a:r>
              <a:rPr lang="ru-RU" b="1" dirty="0" smtClean="0">
                <a:solidFill>
                  <a:srgbClr val="0070C0"/>
                </a:solidFill>
              </a:rPr>
              <a:t>то проблема формирования своего «Я»)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b="1" dirty="0" smtClean="0">
              <a:solidFill>
                <a:srgbClr val="0070C0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i="1" dirty="0" smtClean="0">
                <a:solidFill>
                  <a:srgbClr val="002060"/>
                </a:solidFill>
              </a:rPr>
              <a:t>«</a:t>
            </a:r>
            <a:r>
              <a:rPr lang="ru-RU" sz="2000" b="1" dirty="0" smtClean="0">
                <a:solidFill>
                  <a:srgbClr val="002060"/>
                </a:solidFill>
              </a:rPr>
              <a:t>Клиповое» мышление </a:t>
            </a:r>
            <a:r>
              <a:rPr lang="ru-RU" sz="2000" b="1" i="1" dirty="0" smtClean="0">
                <a:solidFill>
                  <a:srgbClr val="0070C0"/>
                </a:solidFill>
              </a:rPr>
              <a:t>–</a:t>
            </a:r>
            <a:r>
              <a:rPr lang="en-US" sz="2000" b="1" i="1" dirty="0" smtClean="0">
                <a:solidFill>
                  <a:srgbClr val="0070C0"/>
                </a:solidFill>
              </a:rPr>
              <a:t> </a:t>
            </a:r>
            <a:r>
              <a:rPr lang="ru-RU" sz="2000" b="1" i="1" dirty="0" smtClean="0">
                <a:solidFill>
                  <a:srgbClr val="0070C0"/>
                </a:solidFill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</a:rPr>
              <a:t>главный признак важнейшего момента интеллектуальной и культурной истории – переход от линейной модели мышления к современной – сетевой</a:t>
            </a:r>
            <a:endParaRPr lang="ru-RU" sz="2000" dirty="0" smtClean="0">
              <a:solidFill>
                <a:srgbClr val="0070C0"/>
              </a:solidFill>
            </a:endParaRPr>
          </a:p>
          <a:p>
            <a:pPr marL="401822" indent="-401822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rgbClr val="002060"/>
                </a:solidFill>
              </a:rPr>
              <a:t>связано не с интернетом, а с большим количеством каналов на </a:t>
            </a:r>
            <a:r>
              <a:rPr lang="en-US" sz="2000" b="1" dirty="0" smtClean="0">
                <a:solidFill>
                  <a:srgbClr val="002060"/>
                </a:solidFill>
              </a:rPr>
              <a:t>TV</a:t>
            </a:r>
          </a:p>
          <a:p>
            <a:pPr marL="401822" indent="-401822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rgbClr val="002060"/>
                </a:solidFill>
              </a:rPr>
              <a:t>построено на визуальных образах, а не логике и  текстовых ассоциациях</a:t>
            </a:r>
          </a:p>
          <a:p>
            <a:pPr marL="401822" indent="-401822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rgbClr val="002060"/>
                </a:solidFill>
              </a:rPr>
              <a:t>предполагает переработку информации короткими порциями</a:t>
            </a:r>
            <a:endParaRPr lang="en-US" sz="2000" dirty="0" smtClean="0">
              <a:solidFill>
                <a:srgbClr val="002060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dirty="0" smtClean="0">
              <a:solidFill>
                <a:srgbClr val="0070C0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dirty="0" err="1" smtClean="0">
                <a:solidFill>
                  <a:srgbClr val="0070C0"/>
                </a:solidFill>
              </a:rPr>
              <a:t>Феноме</a:t>
            </a:r>
            <a:r>
              <a:rPr lang="ru-RU" sz="2000" dirty="0" smtClean="0">
                <a:solidFill>
                  <a:srgbClr val="0070C0"/>
                </a:solidFill>
              </a:rPr>
              <a:t> многозадачности, способ обработки информации:</a:t>
            </a:r>
            <a:r>
              <a:rPr lang="ru-RU" sz="2000" baseline="0" dirty="0" smtClean="0">
                <a:solidFill>
                  <a:srgbClr val="0070C0"/>
                </a:solidFill>
              </a:rPr>
              <a:t> </a:t>
            </a:r>
          </a:p>
          <a:p>
            <a:pPr marL="0" lvl="1" indent="0">
              <a:spcBef>
                <a:spcPts val="281"/>
              </a:spcBef>
              <a:spcAft>
                <a:spcPts val="281"/>
              </a:spcAft>
              <a:buFont typeface="Wingdings" pitchFamily="2" charset="2"/>
              <a:buChar char="§"/>
            </a:pPr>
            <a:r>
              <a:rPr lang="ru-RU" sz="2500" b="1" dirty="0" smtClean="0">
                <a:solidFill>
                  <a:srgbClr val="002060"/>
                </a:solidFill>
              </a:rPr>
              <a:t> планировать долговременные цели</a:t>
            </a:r>
          </a:p>
          <a:p>
            <a:pPr marL="0" lvl="1" indent="0">
              <a:spcBef>
                <a:spcPts val="281"/>
              </a:spcBef>
              <a:spcAft>
                <a:spcPts val="281"/>
              </a:spcAft>
              <a:buFont typeface="Wingdings" pitchFamily="2" charset="2"/>
              <a:buChar char="§"/>
            </a:pPr>
            <a:r>
              <a:rPr lang="ru-RU" sz="2500" b="1" dirty="0" smtClean="0">
                <a:solidFill>
                  <a:srgbClr val="002060"/>
                </a:solidFill>
              </a:rPr>
              <a:t> запоминать незаконченные задачи</a:t>
            </a:r>
          </a:p>
          <a:p>
            <a:pPr marL="0" lvl="1" indent="0">
              <a:spcBef>
                <a:spcPts val="281"/>
              </a:spcBef>
              <a:spcAft>
                <a:spcPts val="281"/>
              </a:spcAft>
              <a:buFont typeface="Wingdings" pitchFamily="2" charset="2"/>
              <a:buChar char="§"/>
            </a:pPr>
            <a:r>
              <a:rPr lang="ru-RU" sz="2500" b="1" dirty="0" smtClean="0">
                <a:solidFill>
                  <a:srgbClr val="002060"/>
                </a:solidFill>
              </a:rPr>
              <a:t> делить большие задания на мелкие и доводить их до завершения</a:t>
            </a:r>
            <a:endParaRPr lang="ru-RU" sz="25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 smtClean="0">
                <a:solidFill>
                  <a:srgbClr val="002060"/>
                </a:solidFill>
              </a:rPr>
              <a:t>Навигация в сети предполагает многозадачность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 smtClean="0">
                <a:solidFill>
                  <a:srgbClr val="0070C0"/>
                </a:solidFill>
              </a:rPr>
              <a:t>Мозг наших детей работает в другом режиме, взрослым он не свойственен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dirty="0" smtClean="0">
              <a:solidFill>
                <a:srgbClr val="0070C0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 smtClean="0">
                <a:solidFill>
                  <a:srgbClr val="002060"/>
                </a:solidFill>
              </a:rPr>
              <a:t>Активное использование Интернета вызывает у молодежи повышение скорости психических процессов</a:t>
            </a:r>
          </a:p>
          <a:p>
            <a:pPr algn="l">
              <a:buNone/>
            </a:pPr>
            <a:r>
              <a:rPr lang="ru-RU" sz="2000" b="1" dirty="0" smtClean="0">
                <a:solidFill>
                  <a:srgbClr val="0070C0"/>
                </a:solidFill>
              </a:rPr>
              <a:t>Новое поколение становится –</a:t>
            </a:r>
            <a:r>
              <a:rPr lang="ru-RU" sz="2000" b="1" baseline="0" dirty="0" smtClean="0">
                <a:solidFill>
                  <a:srgbClr val="0070C0"/>
                </a:solidFill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</a:rPr>
              <a:t>УМНЕЕ!!!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dirty="0" smtClean="0">
              <a:solidFill>
                <a:srgbClr val="0070C0"/>
              </a:solidFill>
            </a:endParaRP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C8B63-02CF-4F5A-9197-EA9336C02B62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2167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dirty="0" smtClean="0">
                <a:solidFill>
                  <a:srgbClr val="002060"/>
                </a:solidFill>
              </a:rPr>
              <a:t>Освоение детьми информации с помощью цифровых технологий происходит раньше, чем они начинают читать и писать, – в три-четыре года, часто стихийно, </a:t>
            </a:r>
            <a:endParaRPr lang="en-US" sz="1200" b="1" dirty="0" smtClean="0">
              <a:solidFill>
                <a:srgbClr val="002060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 smtClean="0">
                <a:solidFill>
                  <a:srgbClr val="002060"/>
                </a:solidFill>
              </a:rPr>
              <a:t>Современные дети не только живут в условиях повсеместного интернета, но и вообще не помнят другой жизни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1" dirty="0" smtClean="0">
              <a:solidFill>
                <a:srgbClr val="002060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 smtClean="0">
                <a:solidFill>
                  <a:srgbClr val="002060"/>
                </a:solidFill>
              </a:rPr>
              <a:t>В первую очередь запоминается не информация, а место где эта информация находится, способ, как до нее добраться</a:t>
            </a:r>
          </a:p>
          <a:p>
            <a:pPr marL="290205" indent="-602732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200" b="1" dirty="0" smtClean="0">
                <a:solidFill>
                  <a:srgbClr val="0070C0"/>
                </a:solidFill>
              </a:rPr>
              <a:t>другое</a:t>
            </a:r>
            <a:r>
              <a:rPr lang="ru-RU" sz="1200" dirty="0" smtClean="0">
                <a:solidFill>
                  <a:srgbClr val="002060"/>
                </a:solidFill>
              </a:rPr>
              <a:t> запоминание</a:t>
            </a:r>
          </a:p>
          <a:p>
            <a:pPr marL="290205" indent="-602732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200" b="1" dirty="0" smtClean="0">
                <a:solidFill>
                  <a:srgbClr val="0070C0"/>
                </a:solidFill>
              </a:rPr>
              <a:t>другая</a:t>
            </a:r>
            <a:r>
              <a:rPr lang="ru-RU" sz="1200" dirty="0" smtClean="0">
                <a:solidFill>
                  <a:srgbClr val="002060"/>
                </a:solidFill>
              </a:rPr>
              <a:t> память</a:t>
            </a:r>
          </a:p>
          <a:p>
            <a:pPr marL="290205" indent="-602732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200" b="1" dirty="0" smtClean="0">
                <a:solidFill>
                  <a:srgbClr val="0070C0"/>
                </a:solidFill>
              </a:rPr>
              <a:t>другие</a:t>
            </a:r>
            <a:r>
              <a:rPr lang="ru-RU" sz="1200" dirty="0" smtClean="0">
                <a:solidFill>
                  <a:srgbClr val="002060"/>
                </a:solidFill>
              </a:rPr>
              <a:t> механизмы удержания</a:t>
            </a:r>
          </a:p>
          <a:p>
            <a:pPr>
              <a:spcBef>
                <a:spcPts val="0"/>
              </a:spcBef>
            </a:pPr>
            <a:r>
              <a:rPr lang="ru-RU" sz="1200" dirty="0" smtClean="0">
                <a:solidFill>
                  <a:srgbClr val="002060"/>
                </a:solidFill>
              </a:rPr>
              <a:t>     информации</a:t>
            </a:r>
            <a:endParaRPr lang="ru-RU" sz="1200" dirty="0" smtClean="0">
              <a:solidFill>
                <a:srgbClr val="9A0000"/>
              </a:solidFill>
            </a:endParaRPr>
          </a:p>
          <a:p>
            <a:pPr algn="l">
              <a:buNone/>
            </a:pPr>
            <a:endParaRPr lang="ru-RU" sz="1200" b="1" dirty="0" smtClean="0">
              <a:solidFill>
                <a:srgbClr val="002060"/>
              </a:solidFill>
            </a:endParaRPr>
          </a:p>
          <a:p>
            <a:pPr algn="l">
              <a:buNone/>
            </a:pPr>
            <a:r>
              <a:rPr lang="ru-RU" sz="1200" b="1" dirty="0" smtClean="0">
                <a:solidFill>
                  <a:srgbClr val="002060"/>
                </a:solidFill>
              </a:rPr>
              <a:t>В ХХ в. концентрация внимания на уроке – 40 минут</a:t>
            </a:r>
          </a:p>
          <a:p>
            <a:pPr algn="l">
              <a:buNone/>
            </a:pPr>
            <a:r>
              <a:rPr lang="ru-RU" sz="1200" b="1" dirty="0" smtClean="0">
                <a:solidFill>
                  <a:srgbClr val="0070C0"/>
                </a:solidFill>
              </a:rPr>
              <a:t>Сегодня на это способны единицы</a:t>
            </a:r>
          </a:p>
          <a:p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 smtClean="0">
                <a:solidFill>
                  <a:srgbClr val="002060"/>
                </a:solidFill>
              </a:rPr>
              <a:t>Дети ограничены в получении сенсорных сигналов, связанных с окружающим миром -  запахи, звуки, и пр.,  ощущение своего тела и его возможностей (э</a:t>
            </a:r>
            <a:r>
              <a:rPr lang="ru-RU" b="1" dirty="0" smtClean="0">
                <a:solidFill>
                  <a:srgbClr val="0070C0"/>
                </a:solidFill>
              </a:rPr>
              <a:t>то проблема формирования своего «Я»)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b="1" dirty="0" smtClean="0">
              <a:solidFill>
                <a:srgbClr val="0070C0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i="1" dirty="0" smtClean="0">
                <a:solidFill>
                  <a:srgbClr val="002060"/>
                </a:solidFill>
              </a:rPr>
              <a:t>«</a:t>
            </a:r>
            <a:r>
              <a:rPr lang="ru-RU" sz="2000" b="1" dirty="0" smtClean="0">
                <a:solidFill>
                  <a:srgbClr val="002060"/>
                </a:solidFill>
              </a:rPr>
              <a:t>Клиповое» мышление </a:t>
            </a:r>
            <a:r>
              <a:rPr lang="ru-RU" sz="2000" b="1" i="1" dirty="0" smtClean="0">
                <a:solidFill>
                  <a:srgbClr val="0070C0"/>
                </a:solidFill>
              </a:rPr>
              <a:t>–</a:t>
            </a:r>
            <a:r>
              <a:rPr lang="en-US" sz="2000" b="1" i="1" dirty="0" smtClean="0">
                <a:solidFill>
                  <a:srgbClr val="0070C0"/>
                </a:solidFill>
              </a:rPr>
              <a:t> </a:t>
            </a:r>
            <a:r>
              <a:rPr lang="ru-RU" sz="2000" b="1" i="1" dirty="0" smtClean="0">
                <a:solidFill>
                  <a:srgbClr val="0070C0"/>
                </a:solidFill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</a:rPr>
              <a:t>главный признак важнейшего момента интеллектуальной и культурной истории – переход от линейной модели мышления к современной – сетевой</a:t>
            </a:r>
            <a:endParaRPr lang="ru-RU" sz="2000" dirty="0" smtClean="0">
              <a:solidFill>
                <a:srgbClr val="0070C0"/>
              </a:solidFill>
            </a:endParaRPr>
          </a:p>
          <a:p>
            <a:pPr marL="401822" indent="-401822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rgbClr val="002060"/>
                </a:solidFill>
              </a:rPr>
              <a:t>связано не с интернетом, а с большим количеством каналов на </a:t>
            </a:r>
            <a:r>
              <a:rPr lang="en-US" sz="2000" b="1" dirty="0" smtClean="0">
                <a:solidFill>
                  <a:srgbClr val="002060"/>
                </a:solidFill>
              </a:rPr>
              <a:t>TV</a:t>
            </a:r>
          </a:p>
          <a:p>
            <a:pPr marL="401822" indent="-401822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rgbClr val="002060"/>
                </a:solidFill>
              </a:rPr>
              <a:t>построено на визуальных образах, а не логике и  текстовых ассоциациях</a:t>
            </a:r>
          </a:p>
          <a:p>
            <a:pPr marL="401822" indent="-401822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rgbClr val="002060"/>
                </a:solidFill>
              </a:rPr>
              <a:t>предполагает переработку информации короткими порциями</a:t>
            </a:r>
            <a:endParaRPr lang="en-US" sz="2000" dirty="0" smtClean="0">
              <a:solidFill>
                <a:srgbClr val="002060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dirty="0" smtClean="0">
              <a:solidFill>
                <a:srgbClr val="0070C0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dirty="0" err="1" smtClean="0">
                <a:solidFill>
                  <a:srgbClr val="0070C0"/>
                </a:solidFill>
              </a:rPr>
              <a:t>Феноме</a:t>
            </a:r>
            <a:r>
              <a:rPr lang="ru-RU" sz="2000" dirty="0" smtClean="0">
                <a:solidFill>
                  <a:srgbClr val="0070C0"/>
                </a:solidFill>
              </a:rPr>
              <a:t> многозадачности, способ обработки информации:</a:t>
            </a:r>
            <a:r>
              <a:rPr lang="ru-RU" sz="2000" baseline="0" dirty="0" smtClean="0">
                <a:solidFill>
                  <a:srgbClr val="0070C0"/>
                </a:solidFill>
              </a:rPr>
              <a:t> </a:t>
            </a:r>
          </a:p>
          <a:p>
            <a:pPr marL="0" lvl="1" indent="0">
              <a:spcBef>
                <a:spcPts val="281"/>
              </a:spcBef>
              <a:spcAft>
                <a:spcPts val="281"/>
              </a:spcAft>
              <a:buFont typeface="Wingdings" pitchFamily="2" charset="2"/>
              <a:buChar char="§"/>
            </a:pPr>
            <a:r>
              <a:rPr lang="ru-RU" sz="2500" b="1" dirty="0" smtClean="0">
                <a:solidFill>
                  <a:srgbClr val="002060"/>
                </a:solidFill>
              </a:rPr>
              <a:t> планировать долговременные цели</a:t>
            </a:r>
          </a:p>
          <a:p>
            <a:pPr marL="0" lvl="1" indent="0">
              <a:spcBef>
                <a:spcPts val="281"/>
              </a:spcBef>
              <a:spcAft>
                <a:spcPts val="281"/>
              </a:spcAft>
              <a:buFont typeface="Wingdings" pitchFamily="2" charset="2"/>
              <a:buChar char="§"/>
            </a:pPr>
            <a:r>
              <a:rPr lang="ru-RU" sz="2500" b="1" dirty="0" smtClean="0">
                <a:solidFill>
                  <a:srgbClr val="002060"/>
                </a:solidFill>
              </a:rPr>
              <a:t> запоминать незаконченные задачи</a:t>
            </a:r>
          </a:p>
          <a:p>
            <a:pPr marL="0" lvl="1" indent="0">
              <a:spcBef>
                <a:spcPts val="281"/>
              </a:spcBef>
              <a:spcAft>
                <a:spcPts val="281"/>
              </a:spcAft>
              <a:buFont typeface="Wingdings" pitchFamily="2" charset="2"/>
              <a:buChar char="§"/>
            </a:pPr>
            <a:r>
              <a:rPr lang="ru-RU" sz="2500" b="1" dirty="0" smtClean="0">
                <a:solidFill>
                  <a:srgbClr val="002060"/>
                </a:solidFill>
              </a:rPr>
              <a:t> делить большие задания на мелкие и доводить их до завершения</a:t>
            </a:r>
            <a:endParaRPr lang="ru-RU" sz="25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 smtClean="0">
                <a:solidFill>
                  <a:srgbClr val="002060"/>
                </a:solidFill>
              </a:rPr>
              <a:t>Навигация в сети предполагает многозадачность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 smtClean="0">
                <a:solidFill>
                  <a:srgbClr val="0070C0"/>
                </a:solidFill>
              </a:rPr>
              <a:t>Мозг наших детей работает в другом режиме, взрослым он не свойственен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dirty="0" smtClean="0">
              <a:solidFill>
                <a:srgbClr val="0070C0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 smtClean="0">
                <a:solidFill>
                  <a:srgbClr val="002060"/>
                </a:solidFill>
              </a:rPr>
              <a:t>Активное использование Интернета вызывает у молодежи повышение скорости психических процессов</a:t>
            </a:r>
          </a:p>
          <a:p>
            <a:pPr algn="l">
              <a:buNone/>
            </a:pPr>
            <a:r>
              <a:rPr lang="ru-RU" sz="2000" b="1" dirty="0" smtClean="0">
                <a:solidFill>
                  <a:srgbClr val="0070C0"/>
                </a:solidFill>
              </a:rPr>
              <a:t>Новое поколение становится –</a:t>
            </a:r>
            <a:r>
              <a:rPr lang="ru-RU" sz="2000" b="1" baseline="0" dirty="0" smtClean="0">
                <a:solidFill>
                  <a:srgbClr val="0070C0"/>
                </a:solidFill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</a:rPr>
              <a:t>УМНЕЕ!!!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dirty="0" smtClean="0">
              <a:solidFill>
                <a:srgbClr val="0070C0"/>
              </a:solidFill>
            </a:endParaRP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C8B63-02CF-4F5A-9197-EA9336C02B62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2167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dirty="0" smtClean="0">
                <a:solidFill>
                  <a:srgbClr val="002060"/>
                </a:solidFill>
              </a:rPr>
              <a:t>Освоение детьми информации с помощью цифровых технологий происходит раньше, чем они начинают читать и писать, – в три-четыре года, часто стихийно, </a:t>
            </a:r>
            <a:endParaRPr lang="en-US" sz="1200" b="1" dirty="0" smtClean="0">
              <a:solidFill>
                <a:srgbClr val="002060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 smtClean="0">
                <a:solidFill>
                  <a:srgbClr val="002060"/>
                </a:solidFill>
              </a:rPr>
              <a:t>Современные дети не только живут в условиях повсеместного интернета, но и вообще не помнят другой жизни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1" dirty="0" smtClean="0">
              <a:solidFill>
                <a:srgbClr val="002060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 smtClean="0">
                <a:solidFill>
                  <a:srgbClr val="002060"/>
                </a:solidFill>
              </a:rPr>
              <a:t>В первую очередь запоминается не информация, а место где эта информация находится, способ, как до нее добраться</a:t>
            </a:r>
          </a:p>
          <a:p>
            <a:pPr marL="290205" indent="-602732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200" b="1" dirty="0" smtClean="0">
                <a:solidFill>
                  <a:srgbClr val="0070C0"/>
                </a:solidFill>
              </a:rPr>
              <a:t>другое</a:t>
            </a:r>
            <a:r>
              <a:rPr lang="ru-RU" sz="1200" dirty="0" smtClean="0">
                <a:solidFill>
                  <a:srgbClr val="002060"/>
                </a:solidFill>
              </a:rPr>
              <a:t> запоминание</a:t>
            </a:r>
          </a:p>
          <a:p>
            <a:pPr marL="290205" indent="-602732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200" b="1" dirty="0" smtClean="0">
                <a:solidFill>
                  <a:srgbClr val="0070C0"/>
                </a:solidFill>
              </a:rPr>
              <a:t>другая</a:t>
            </a:r>
            <a:r>
              <a:rPr lang="ru-RU" sz="1200" dirty="0" smtClean="0">
                <a:solidFill>
                  <a:srgbClr val="002060"/>
                </a:solidFill>
              </a:rPr>
              <a:t> память</a:t>
            </a:r>
          </a:p>
          <a:p>
            <a:pPr marL="290205" indent="-602732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200" b="1" dirty="0" smtClean="0">
                <a:solidFill>
                  <a:srgbClr val="0070C0"/>
                </a:solidFill>
              </a:rPr>
              <a:t>другие</a:t>
            </a:r>
            <a:r>
              <a:rPr lang="ru-RU" sz="1200" dirty="0" smtClean="0">
                <a:solidFill>
                  <a:srgbClr val="002060"/>
                </a:solidFill>
              </a:rPr>
              <a:t> механизмы удержания</a:t>
            </a:r>
          </a:p>
          <a:p>
            <a:pPr>
              <a:spcBef>
                <a:spcPts val="0"/>
              </a:spcBef>
            </a:pPr>
            <a:r>
              <a:rPr lang="ru-RU" sz="1200" dirty="0" smtClean="0">
                <a:solidFill>
                  <a:srgbClr val="002060"/>
                </a:solidFill>
              </a:rPr>
              <a:t>     информации</a:t>
            </a:r>
            <a:endParaRPr lang="ru-RU" sz="1200" dirty="0" smtClean="0">
              <a:solidFill>
                <a:srgbClr val="9A0000"/>
              </a:solidFill>
            </a:endParaRPr>
          </a:p>
          <a:p>
            <a:pPr algn="l">
              <a:buNone/>
            </a:pPr>
            <a:endParaRPr lang="ru-RU" sz="1200" b="1" dirty="0" smtClean="0">
              <a:solidFill>
                <a:srgbClr val="002060"/>
              </a:solidFill>
            </a:endParaRPr>
          </a:p>
          <a:p>
            <a:pPr algn="l">
              <a:buNone/>
            </a:pPr>
            <a:r>
              <a:rPr lang="ru-RU" sz="1200" b="1" dirty="0" smtClean="0">
                <a:solidFill>
                  <a:srgbClr val="002060"/>
                </a:solidFill>
              </a:rPr>
              <a:t>В ХХ в. концентрация внимания на уроке – 40 минут</a:t>
            </a:r>
          </a:p>
          <a:p>
            <a:pPr algn="l">
              <a:buNone/>
            </a:pPr>
            <a:r>
              <a:rPr lang="ru-RU" sz="1200" b="1" dirty="0" smtClean="0">
                <a:solidFill>
                  <a:srgbClr val="0070C0"/>
                </a:solidFill>
              </a:rPr>
              <a:t>Сегодня на это способны единицы</a:t>
            </a:r>
          </a:p>
          <a:p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 smtClean="0">
                <a:solidFill>
                  <a:srgbClr val="002060"/>
                </a:solidFill>
              </a:rPr>
              <a:t>Дети ограничены в получении сенсорных сигналов, связанных с окружающим миром -  запахи, звуки, и пр.,  ощущение своего тела и его возможностей (э</a:t>
            </a:r>
            <a:r>
              <a:rPr lang="ru-RU" b="1" dirty="0" smtClean="0">
                <a:solidFill>
                  <a:srgbClr val="0070C0"/>
                </a:solidFill>
              </a:rPr>
              <a:t>то проблема формирования своего «Я»)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b="1" dirty="0" smtClean="0">
              <a:solidFill>
                <a:srgbClr val="0070C0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i="1" dirty="0" smtClean="0">
                <a:solidFill>
                  <a:srgbClr val="002060"/>
                </a:solidFill>
              </a:rPr>
              <a:t>«</a:t>
            </a:r>
            <a:r>
              <a:rPr lang="ru-RU" sz="2000" b="1" dirty="0" smtClean="0">
                <a:solidFill>
                  <a:srgbClr val="002060"/>
                </a:solidFill>
              </a:rPr>
              <a:t>Клиповое» мышление </a:t>
            </a:r>
            <a:r>
              <a:rPr lang="ru-RU" sz="2000" b="1" i="1" dirty="0" smtClean="0">
                <a:solidFill>
                  <a:srgbClr val="0070C0"/>
                </a:solidFill>
              </a:rPr>
              <a:t>–</a:t>
            </a:r>
            <a:r>
              <a:rPr lang="en-US" sz="2000" b="1" i="1" dirty="0" smtClean="0">
                <a:solidFill>
                  <a:srgbClr val="0070C0"/>
                </a:solidFill>
              </a:rPr>
              <a:t> </a:t>
            </a:r>
            <a:r>
              <a:rPr lang="ru-RU" sz="2000" b="1" i="1" dirty="0" smtClean="0">
                <a:solidFill>
                  <a:srgbClr val="0070C0"/>
                </a:solidFill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</a:rPr>
              <a:t>главный признак важнейшего момента интеллектуальной и культурной истории – переход от линейной модели мышления к современной – сетевой</a:t>
            </a:r>
            <a:endParaRPr lang="ru-RU" sz="2000" dirty="0" smtClean="0">
              <a:solidFill>
                <a:srgbClr val="0070C0"/>
              </a:solidFill>
            </a:endParaRPr>
          </a:p>
          <a:p>
            <a:pPr marL="401822" indent="-401822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rgbClr val="002060"/>
                </a:solidFill>
              </a:rPr>
              <a:t>связано не с интернетом, а с большим количеством каналов на </a:t>
            </a:r>
            <a:r>
              <a:rPr lang="en-US" sz="2000" b="1" dirty="0" smtClean="0">
                <a:solidFill>
                  <a:srgbClr val="002060"/>
                </a:solidFill>
              </a:rPr>
              <a:t>TV</a:t>
            </a:r>
          </a:p>
          <a:p>
            <a:pPr marL="401822" indent="-401822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rgbClr val="002060"/>
                </a:solidFill>
              </a:rPr>
              <a:t>построено на визуальных образах, а не логике и  текстовых ассоциациях</a:t>
            </a:r>
          </a:p>
          <a:p>
            <a:pPr marL="401822" indent="-401822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rgbClr val="002060"/>
                </a:solidFill>
              </a:rPr>
              <a:t>предполагает переработку информации короткими порциями</a:t>
            </a:r>
            <a:endParaRPr lang="en-US" sz="2000" dirty="0" smtClean="0">
              <a:solidFill>
                <a:srgbClr val="002060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dirty="0" smtClean="0">
              <a:solidFill>
                <a:srgbClr val="0070C0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dirty="0" err="1" smtClean="0">
                <a:solidFill>
                  <a:srgbClr val="0070C0"/>
                </a:solidFill>
              </a:rPr>
              <a:t>Феноме</a:t>
            </a:r>
            <a:r>
              <a:rPr lang="ru-RU" sz="2000" dirty="0" smtClean="0">
                <a:solidFill>
                  <a:srgbClr val="0070C0"/>
                </a:solidFill>
              </a:rPr>
              <a:t> многозадачности, способ обработки информации:</a:t>
            </a:r>
            <a:r>
              <a:rPr lang="ru-RU" sz="2000" baseline="0" dirty="0" smtClean="0">
                <a:solidFill>
                  <a:srgbClr val="0070C0"/>
                </a:solidFill>
              </a:rPr>
              <a:t> </a:t>
            </a:r>
          </a:p>
          <a:p>
            <a:pPr marL="0" lvl="1" indent="0">
              <a:spcBef>
                <a:spcPts val="281"/>
              </a:spcBef>
              <a:spcAft>
                <a:spcPts val="281"/>
              </a:spcAft>
              <a:buFont typeface="Wingdings" pitchFamily="2" charset="2"/>
              <a:buChar char="§"/>
            </a:pPr>
            <a:r>
              <a:rPr lang="ru-RU" sz="2500" b="1" dirty="0" smtClean="0">
                <a:solidFill>
                  <a:srgbClr val="002060"/>
                </a:solidFill>
              </a:rPr>
              <a:t> планировать долговременные цели</a:t>
            </a:r>
          </a:p>
          <a:p>
            <a:pPr marL="0" lvl="1" indent="0">
              <a:spcBef>
                <a:spcPts val="281"/>
              </a:spcBef>
              <a:spcAft>
                <a:spcPts val="281"/>
              </a:spcAft>
              <a:buFont typeface="Wingdings" pitchFamily="2" charset="2"/>
              <a:buChar char="§"/>
            </a:pPr>
            <a:r>
              <a:rPr lang="ru-RU" sz="2500" b="1" dirty="0" smtClean="0">
                <a:solidFill>
                  <a:srgbClr val="002060"/>
                </a:solidFill>
              </a:rPr>
              <a:t> запоминать незаконченные задачи</a:t>
            </a:r>
          </a:p>
          <a:p>
            <a:pPr marL="0" lvl="1" indent="0">
              <a:spcBef>
                <a:spcPts val="281"/>
              </a:spcBef>
              <a:spcAft>
                <a:spcPts val="281"/>
              </a:spcAft>
              <a:buFont typeface="Wingdings" pitchFamily="2" charset="2"/>
              <a:buChar char="§"/>
            </a:pPr>
            <a:r>
              <a:rPr lang="ru-RU" sz="2500" b="1" dirty="0" smtClean="0">
                <a:solidFill>
                  <a:srgbClr val="002060"/>
                </a:solidFill>
              </a:rPr>
              <a:t> делить большие задания на мелкие и доводить их до завершения</a:t>
            </a:r>
            <a:endParaRPr lang="ru-RU" sz="25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 smtClean="0">
                <a:solidFill>
                  <a:srgbClr val="002060"/>
                </a:solidFill>
              </a:rPr>
              <a:t>Навигация в сети предполагает многозадачность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 smtClean="0">
                <a:solidFill>
                  <a:srgbClr val="0070C0"/>
                </a:solidFill>
              </a:rPr>
              <a:t>Мозг наших детей работает в другом режиме, взрослым он не свойственен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dirty="0" smtClean="0">
              <a:solidFill>
                <a:srgbClr val="0070C0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 smtClean="0">
                <a:solidFill>
                  <a:srgbClr val="002060"/>
                </a:solidFill>
              </a:rPr>
              <a:t>Активное использование Интернета вызывает у молодежи повышение скорости психических процессов</a:t>
            </a:r>
          </a:p>
          <a:p>
            <a:pPr algn="l">
              <a:buNone/>
            </a:pPr>
            <a:r>
              <a:rPr lang="ru-RU" sz="2000" b="1" dirty="0" smtClean="0">
                <a:solidFill>
                  <a:srgbClr val="0070C0"/>
                </a:solidFill>
              </a:rPr>
              <a:t>Новое поколение становится –</a:t>
            </a:r>
            <a:r>
              <a:rPr lang="ru-RU" sz="2000" b="1" baseline="0" dirty="0" smtClean="0">
                <a:solidFill>
                  <a:srgbClr val="0070C0"/>
                </a:solidFill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</a:rPr>
              <a:t>УМНЕЕ!!!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dirty="0" smtClean="0">
              <a:solidFill>
                <a:srgbClr val="0070C0"/>
              </a:solidFill>
            </a:endParaRP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C8B63-02CF-4F5A-9197-EA9336C02B62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2167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dmin\Downloads\Sl_01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144"/>
            <a:ext cx="9144000" cy="6874290"/>
          </a:xfrm>
          <a:prstGeom prst="rect">
            <a:avLst/>
          </a:prstGeom>
          <a:noFill/>
          <a:ln>
            <a:solidFill>
              <a:schemeClr val="tx1">
                <a:lumMod val="90000"/>
                <a:lumOff val="1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" name="Заголовок 69"/>
          <p:cNvSpPr>
            <a:spLocks noGrp="1"/>
          </p:cNvSpPr>
          <p:nvPr>
            <p:ph type="title" hasCustomPrompt="1"/>
          </p:nvPr>
        </p:nvSpPr>
        <p:spPr>
          <a:xfrm>
            <a:off x="179512" y="2640664"/>
            <a:ext cx="8712968" cy="1499616"/>
          </a:xfrm>
        </p:spPr>
        <p:txBody>
          <a:bodyPr/>
          <a:lstStyle>
            <a:lvl1pPr algn="ctr">
              <a:lnSpc>
                <a:spcPct val="100000"/>
              </a:lnSpc>
              <a:defRPr lang="ru-RU" sz="3200" b="1" kern="1200" cap="none" spc="0">
                <a:ln w="18415" cmpd="sng">
                  <a:solidFill>
                    <a:schemeClr val="tx1">
                      <a:lumMod val="90000"/>
                      <a:lumOff val="1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250825" y="6165850"/>
            <a:ext cx="8642350" cy="576263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55774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 bwMode="auto">
          <a:xfrm>
            <a:off x="0" y="460375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dirty="0">
              <a:solidFill>
                <a:srgbClr val="008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476672"/>
            <a:ext cx="8052376" cy="72008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F6D53-7245-4635-9BED-C04DCACB2E34}" type="datetimeFigureOut">
              <a:rPr lang="ru-RU" smtClean="0"/>
              <a:t>10.01.2019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F0E17-F9BE-4C34-81F2-15B280B08CE2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23813"/>
            <a:ext cx="1728787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0451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762000"/>
            <a:ext cx="5686425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F6D53-7245-4635-9BED-C04DCACB2E34}" type="datetimeFigureOut">
              <a:rPr lang="ru-RU" smtClean="0"/>
              <a:t>10.01.2019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F0E17-F9BE-4C34-81F2-15B280B08CE2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195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F6D53-7245-4635-9BED-C04DCACB2E34}" type="datetimeFigureOut">
              <a:rPr lang="ru-RU" smtClean="0"/>
              <a:t>10.01.2019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F0E17-F9BE-4C34-81F2-15B280B08CE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4566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 bwMode="auto">
          <a:xfrm>
            <a:off x="0" y="460375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dirty="0">
              <a:solidFill>
                <a:srgbClr val="008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72008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EF0E17-F9BE-4C34-81F2-15B280B08CE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0565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 bwMode="auto">
          <a:xfrm>
            <a:off x="0" y="460375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dirty="0">
              <a:solidFill>
                <a:srgbClr val="008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6013" y="476672"/>
            <a:ext cx="7570787" cy="72008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EF6D53-7245-4635-9BED-C04DCACB2E34}" type="datetimeFigureOut">
              <a:rPr lang="ru-RU" smtClean="0"/>
              <a:t>10.01.2019</a:t>
            </a:fld>
            <a:endParaRPr lang="ru-R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EF0E17-F9BE-4C34-81F2-15B280B08CE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1159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0" y="460375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dirty="0">
              <a:solidFill>
                <a:srgbClr val="008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0418" y="476672"/>
            <a:ext cx="8311793" cy="72008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0418" y="1258664"/>
            <a:ext cx="8311792" cy="52448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pic>
        <p:nvPicPr>
          <p:cNvPr id="4" name="Рисунок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23813"/>
            <a:ext cx="1728787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0641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06174"/>
            <a:ext cx="9144000" cy="422267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Группа 10"/>
          <p:cNvGrpSpPr/>
          <p:nvPr/>
        </p:nvGrpSpPr>
        <p:grpSpPr>
          <a:xfrm>
            <a:off x="361950" y="0"/>
            <a:ext cx="8782050" cy="469900"/>
            <a:chOff x="361950" y="0"/>
            <a:chExt cx="8782050" cy="469900"/>
          </a:xfrm>
        </p:grpSpPr>
        <p:sp>
          <p:nvSpPr>
            <p:cNvPr id="12" name="Прямоугольник 11"/>
            <p:cNvSpPr/>
            <p:nvPr userDrawn="1"/>
          </p:nvSpPr>
          <p:spPr>
            <a:xfrm>
              <a:off x="8658225" y="0"/>
              <a:ext cx="485775" cy="469900"/>
            </a:xfrm>
            <a:prstGeom prst="rect">
              <a:avLst/>
            </a:prstGeom>
            <a:solidFill>
              <a:srgbClr val="0BB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dirty="0"/>
            </a:p>
          </p:txBody>
        </p:sp>
        <p:sp>
          <p:nvSpPr>
            <p:cNvPr id="13" name="Скругленный прямоугольник 12"/>
            <p:cNvSpPr/>
            <p:nvPr userDrawn="1"/>
          </p:nvSpPr>
          <p:spPr>
            <a:xfrm>
              <a:off x="361950" y="0"/>
              <a:ext cx="8782050" cy="469900"/>
            </a:xfrm>
            <a:prstGeom prst="roundRect">
              <a:avLst>
                <a:gd name="adj" fmla="val 50000"/>
              </a:avLst>
            </a:prstGeom>
            <a:solidFill>
              <a:srgbClr val="0BB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dirty="0"/>
            </a:p>
          </p:txBody>
        </p:sp>
        <p:sp>
          <p:nvSpPr>
            <p:cNvPr id="14" name="Прямоугольник 13"/>
            <p:cNvSpPr/>
            <p:nvPr userDrawn="1"/>
          </p:nvSpPr>
          <p:spPr>
            <a:xfrm>
              <a:off x="361950" y="0"/>
              <a:ext cx="485775" cy="228600"/>
            </a:xfrm>
            <a:prstGeom prst="rect">
              <a:avLst/>
            </a:prstGeom>
            <a:solidFill>
              <a:srgbClr val="0BB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dirty="0"/>
            </a:p>
          </p:txBody>
        </p:sp>
        <p:pic>
          <p:nvPicPr>
            <p:cNvPr id="15" name="Picture 6" descr="T:\Полищук\Фирменный стиль\invert_logo.png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873096" y="102374"/>
              <a:ext cx="1203935" cy="265153"/>
            </a:xfrm>
            <a:prstGeom prst="rect">
              <a:avLst/>
            </a:prstGeom>
            <a:noFill/>
          </p:spPr>
        </p:pic>
        <p:sp>
          <p:nvSpPr>
            <p:cNvPr id="16" name="TextBox 33"/>
            <p:cNvSpPr txBox="1"/>
            <p:nvPr userDrawn="1"/>
          </p:nvSpPr>
          <p:spPr>
            <a:xfrm>
              <a:off x="5964633" y="81062"/>
              <a:ext cx="150675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chemeClr val="bg1"/>
                  </a:solidFill>
                </a:rPr>
                <a:t>www.mob-edu.ru</a:t>
              </a:r>
              <a:endParaRPr lang="ru-RU" sz="14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13917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auto">
          <a:xfrm>
            <a:off x="0" y="460375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dirty="0">
              <a:solidFill>
                <a:srgbClr val="008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476672"/>
            <a:ext cx="8268400" cy="72008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528" y="1358096"/>
            <a:ext cx="4010728" cy="495126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1358096"/>
            <a:ext cx="4366260" cy="495126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F6D53-7245-4635-9BED-C04DCACB2E34}" type="datetimeFigureOut">
              <a:rPr lang="ru-RU" smtClean="0"/>
              <a:t>10.01.2019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F0E17-F9BE-4C34-81F2-15B280B08CE2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8" name="Рисунок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23813"/>
            <a:ext cx="1728787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8647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 bwMode="auto">
          <a:xfrm>
            <a:off x="0" y="460375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dirty="0">
              <a:solidFill>
                <a:srgbClr val="008000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476672"/>
            <a:ext cx="7290054" cy="720080"/>
          </a:xfrm>
        </p:spPr>
        <p:txBody>
          <a:bodyPr>
            <a:normAutofit/>
          </a:bodyPr>
          <a:lstStyle>
            <a:lvl1pPr>
              <a:defRPr sz="28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520" y="1358096"/>
            <a:ext cx="4082736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520" y="2342400"/>
            <a:ext cx="4082736" cy="39669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1362028"/>
            <a:ext cx="43662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marL="0" lvl="0" indent="0" algn="l" defTabSz="914377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342400"/>
            <a:ext cx="4366260" cy="39669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F6D53-7245-4635-9BED-C04DCACB2E34}" type="datetimeFigureOut">
              <a:rPr lang="ru-RU" smtClean="0"/>
              <a:t>10.01.2019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F0E17-F9BE-4C34-81F2-15B280B08CE2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11" name="Рисунок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23813"/>
            <a:ext cx="1728787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1229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auto">
          <a:xfrm>
            <a:off x="0" y="460375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dirty="0">
              <a:solidFill>
                <a:srgbClr val="008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476672"/>
            <a:ext cx="7290054" cy="72008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F6D53-7245-4635-9BED-C04DCACB2E34}" type="datetimeFigureOut">
              <a:rPr lang="ru-RU" smtClean="0"/>
              <a:t>10.01.2019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F0E17-F9BE-4C34-81F2-15B280B08CE2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6" name="Рисунок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23813"/>
            <a:ext cx="1728787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0217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 bwMode="auto">
          <a:xfrm>
            <a:off x="0" y="460375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dirty="0">
              <a:solidFill>
                <a:srgbClr val="008000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F6D53-7245-4635-9BED-C04DCACB2E34}" type="datetimeFigureOut">
              <a:rPr lang="ru-RU" smtClean="0"/>
              <a:t>10.01.2019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F0E17-F9BE-4C34-81F2-15B280B08CE2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0" y="-19050"/>
            <a:ext cx="9144000" cy="459718"/>
          </a:xfrm>
          <a:prstGeom prst="rect">
            <a:avLst/>
          </a:prstGeom>
          <a:gradFill flip="none" rotWithShape="1">
            <a:gsLst>
              <a:gs pos="75000">
                <a:srgbClr val="83DAE8"/>
              </a:gs>
              <a:gs pos="0">
                <a:srgbClr val="0BB6D2"/>
              </a:gs>
              <a:gs pos="100000">
                <a:schemeClr val="l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tIns="36000" bIns="36000"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3316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auto">
          <a:xfrm>
            <a:off x="0" y="441325"/>
            <a:ext cx="2781300" cy="6416675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dirty="0">
              <a:solidFill>
                <a:srgbClr val="008000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-36512" y="471509"/>
            <a:ext cx="2817812" cy="1737360"/>
          </a:xfrm>
        </p:spPr>
        <p:txBody>
          <a:bodyPr>
            <a:noAutofit/>
          </a:bodyPr>
          <a:lstStyle>
            <a:lvl1pPr algn="r">
              <a:lnSpc>
                <a:spcPct val="80000"/>
              </a:lnSpc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816" y="620688"/>
            <a:ext cx="6120680" cy="597666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pic>
        <p:nvPicPr>
          <p:cNvPr id="9" name="Рисунок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23813"/>
            <a:ext cx="1728787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3877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 bwMode="auto">
          <a:xfrm>
            <a:off x="0" y="441325"/>
            <a:ext cx="2781300" cy="6416675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dirty="0">
              <a:solidFill>
                <a:srgbClr val="008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38" y="548680"/>
            <a:ext cx="2628354" cy="1463040"/>
          </a:xfrm>
        </p:spPr>
        <p:txBody>
          <a:bodyPr anchor="ctr">
            <a:noAutofit/>
          </a:bodyPr>
          <a:lstStyle>
            <a:lvl1pPr algn="r">
              <a:defRPr sz="240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43808" y="534255"/>
            <a:ext cx="6048672" cy="4037743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43808" y="4797152"/>
            <a:ext cx="5904656" cy="1655674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892480" y="4869160"/>
            <a:ext cx="0" cy="1584176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 bwMode="auto">
          <a:xfrm>
            <a:off x="0" y="-19050"/>
            <a:ext cx="9144000" cy="459718"/>
          </a:xfrm>
          <a:prstGeom prst="rect">
            <a:avLst/>
          </a:prstGeom>
          <a:gradFill flip="none" rotWithShape="1">
            <a:gsLst>
              <a:gs pos="75000">
                <a:srgbClr val="83DAE8"/>
              </a:gs>
              <a:gs pos="0">
                <a:srgbClr val="0BB6D2"/>
              </a:gs>
              <a:gs pos="100000">
                <a:schemeClr val="l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tIns="36000" bIns="36000"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dirty="0">
              <a:solidFill>
                <a:srgbClr val="008000"/>
              </a:solidFill>
            </a:endParaRPr>
          </a:p>
        </p:txBody>
      </p:sp>
      <p:pic>
        <p:nvPicPr>
          <p:cNvPr id="19" name="Рисунок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23813"/>
            <a:ext cx="1728787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3818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460375"/>
            <a:ext cx="7290054" cy="7363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1340768"/>
            <a:ext cx="7290055" cy="496859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F0EF6D53-7245-4635-9BED-C04DCACB2E34}" type="datetimeFigureOut">
              <a:rPr lang="ru-RU" smtClean="0"/>
              <a:t>10.01.2019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704"/>
            <a:ext cx="442609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60EF0E17-F9BE-4C34-81F2-15B280B08CE2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0" y="-19050"/>
            <a:ext cx="9144000" cy="459718"/>
          </a:xfrm>
          <a:prstGeom prst="rect">
            <a:avLst/>
          </a:prstGeom>
          <a:gradFill flip="none" rotWithShape="1">
            <a:gsLst>
              <a:gs pos="75000">
                <a:srgbClr val="83DAE8"/>
              </a:gs>
              <a:gs pos="0">
                <a:srgbClr val="0BB6D2"/>
              </a:gs>
              <a:gs pos="100000">
                <a:schemeClr val="l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tIns="36000" bIns="36000"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6347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377" rtl="0" eaLnBrk="1" latinLnBrk="0" hangingPunct="1">
        <a:lnSpc>
          <a:spcPct val="80000"/>
        </a:lnSpc>
        <a:spcBef>
          <a:spcPct val="0"/>
        </a:spcBef>
        <a:buNone/>
        <a:defRPr sz="2800" b="1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377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png"/><Relationship Id="rId7" Type="http://schemas.openxmlformats.org/officeDocument/2006/relationships/image" Target="../media/image4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2.png"/><Relationship Id="rId5" Type="http://schemas.openxmlformats.org/officeDocument/2006/relationships/image" Target="../media/image51.jpeg"/><Relationship Id="rId4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facebook.com/MEO.eLearning" TargetMode="External"/><Relationship Id="rId3" Type="http://schemas.openxmlformats.org/officeDocument/2006/relationships/image" Target="../media/image57.png"/><Relationship Id="rId7" Type="http://schemas.openxmlformats.org/officeDocument/2006/relationships/hyperlink" Target="https://metod.mob-edu.ru/calendar-sobyitiy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metod.mob-edu.ru/forums/forum/forum/" TargetMode="External"/><Relationship Id="rId5" Type="http://schemas.openxmlformats.org/officeDocument/2006/relationships/hyperlink" Target="https://metod.mob-edu.ru/" TargetMode="External"/><Relationship Id="rId4" Type="http://schemas.openxmlformats.org/officeDocument/2006/relationships/hyperlink" Target="http://www.mob-edu.ru/" TargetMode="External"/><Relationship Id="rId9" Type="http://schemas.openxmlformats.org/officeDocument/2006/relationships/hyperlink" Target="http://www.facebook.com/groups/mobilelearning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1" y="0"/>
            <a:ext cx="9140829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" y="1227667"/>
            <a:ext cx="4140200" cy="872066"/>
          </a:xfrm>
          <a:custGeom>
            <a:avLst/>
            <a:gdLst>
              <a:gd name="connsiteX0" fmla="*/ 0 w 3691467"/>
              <a:gd name="connsiteY0" fmla="*/ 0 h 999066"/>
              <a:gd name="connsiteX1" fmla="*/ 3691467 w 3691467"/>
              <a:gd name="connsiteY1" fmla="*/ 0 h 999066"/>
              <a:gd name="connsiteX2" fmla="*/ 3691467 w 3691467"/>
              <a:gd name="connsiteY2" fmla="*/ 999066 h 999066"/>
              <a:gd name="connsiteX3" fmla="*/ 0 w 3691467"/>
              <a:gd name="connsiteY3" fmla="*/ 999066 h 999066"/>
              <a:gd name="connsiteX4" fmla="*/ 0 w 3691467"/>
              <a:gd name="connsiteY4" fmla="*/ 0 h 999066"/>
              <a:gd name="connsiteX0" fmla="*/ 0 w 3691467"/>
              <a:gd name="connsiteY0" fmla="*/ 0 h 999066"/>
              <a:gd name="connsiteX1" fmla="*/ 3691467 w 3691467"/>
              <a:gd name="connsiteY1" fmla="*/ 0 h 999066"/>
              <a:gd name="connsiteX2" fmla="*/ 3217334 w 3691467"/>
              <a:gd name="connsiteY2" fmla="*/ 999066 h 999066"/>
              <a:gd name="connsiteX3" fmla="*/ 0 w 3691467"/>
              <a:gd name="connsiteY3" fmla="*/ 999066 h 999066"/>
              <a:gd name="connsiteX4" fmla="*/ 0 w 3691467"/>
              <a:gd name="connsiteY4" fmla="*/ 0 h 999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91467" h="999066">
                <a:moveTo>
                  <a:pt x="0" y="0"/>
                </a:moveTo>
                <a:lnTo>
                  <a:pt x="3691467" y="0"/>
                </a:lnTo>
                <a:lnTo>
                  <a:pt x="3217334" y="999066"/>
                </a:lnTo>
                <a:lnTo>
                  <a:pt x="0" y="99906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821" y="1385167"/>
            <a:ext cx="2541822" cy="54859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08561" y="3440206"/>
            <a:ext cx="5811025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Мобильное электронное образование</a:t>
            </a:r>
          </a:p>
          <a:p>
            <a:pPr>
              <a:spcAft>
                <a:spcPts val="1200"/>
              </a:spcAft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Для дошкольных образовательных организаций</a:t>
            </a:r>
          </a:p>
        </p:txBody>
      </p:sp>
      <p:sp>
        <p:nvSpPr>
          <p:cNvPr id="18" name="Прямоугольник с двумя скругленными соседними углами 17"/>
          <p:cNvSpPr/>
          <p:nvPr/>
        </p:nvSpPr>
        <p:spPr>
          <a:xfrm rot="5400000">
            <a:off x="3374793" y="4444431"/>
            <a:ext cx="185131" cy="270933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B645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6383" y="5706532"/>
            <a:ext cx="2260600" cy="185131"/>
          </a:xfrm>
          <a:custGeom>
            <a:avLst/>
            <a:gdLst>
              <a:gd name="connsiteX0" fmla="*/ 0 w 2260600"/>
              <a:gd name="connsiteY0" fmla="*/ 0 h 185131"/>
              <a:gd name="connsiteX1" fmla="*/ 2260600 w 2260600"/>
              <a:gd name="connsiteY1" fmla="*/ 0 h 185131"/>
              <a:gd name="connsiteX2" fmla="*/ 2260600 w 2260600"/>
              <a:gd name="connsiteY2" fmla="*/ 185131 h 185131"/>
              <a:gd name="connsiteX3" fmla="*/ 0 w 2260600"/>
              <a:gd name="connsiteY3" fmla="*/ 185131 h 185131"/>
              <a:gd name="connsiteX4" fmla="*/ 0 w 2260600"/>
              <a:gd name="connsiteY4" fmla="*/ 0 h 185131"/>
              <a:gd name="connsiteX0" fmla="*/ 0 w 2260600"/>
              <a:gd name="connsiteY0" fmla="*/ 0 h 185131"/>
              <a:gd name="connsiteX1" fmla="*/ 2260600 w 2260600"/>
              <a:gd name="connsiteY1" fmla="*/ 0 h 185131"/>
              <a:gd name="connsiteX2" fmla="*/ 1819348 w 2260600"/>
              <a:gd name="connsiteY2" fmla="*/ 185131 h 185131"/>
              <a:gd name="connsiteX3" fmla="*/ 0 w 2260600"/>
              <a:gd name="connsiteY3" fmla="*/ 185131 h 185131"/>
              <a:gd name="connsiteX4" fmla="*/ 0 w 2260600"/>
              <a:gd name="connsiteY4" fmla="*/ 0 h 185131"/>
              <a:gd name="connsiteX0" fmla="*/ 0 w 2260600"/>
              <a:gd name="connsiteY0" fmla="*/ 0 h 185131"/>
              <a:gd name="connsiteX1" fmla="*/ 2260600 w 2260600"/>
              <a:gd name="connsiteY1" fmla="*/ 0 h 185131"/>
              <a:gd name="connsiteX2" fmla="*/ 1760869 w 2260600"/>
              <a:gd name="connsiteY2" fmla="*/ 185131 h 185131"/>
              <a:gd name="connsiteX3" fmla="*/ 0 w 2260600"/>
              <a:gd name="connsiteY3" fmla="*/ 185131 h 185131"/>
              <a:gd name="connsiteX4" fmla="*/ 0 w 2260600"/>
              <a:gd name="connsiteY4" fmla="*/ 0 h 185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60600" h="185131">
                <a:moveTo>
                  <a:pt x="0" y="0"/>
                </a:moveTo>
                <a:lnTo>
                  <a:pt x="2260600" y="0"/>
                </a:lnTo>
                <a:lnTo>
                  <a:pt x="1760869" y="185131"/>
                </a:lnTo>
                <a:lnTo>
                  <a:pt x="0" y="185131"/>
                </a:lnTo>
                <a:lnTo>
                  <a:pt x="0" y="0"/>
                </a:lnTo>
                <a:close/>
              </a:path>
            </a:pathLst>
          </a:custGeom>
          <a:solidFill>
            <a:srgbClr val="CF4A3F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3110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1" y="1190159"/>
            <a:ext cx="4270444" cy="5667841"/>
          </a:xfrm>
          <a:prstGeom prst="rect">
            <a:avLst/>
          </a:prstGeom>
          <a:solidFill>
            <a:schemeClr val="tx1">
              <a:lumMod val="10000"/>
              <a:lumOff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525069" y="1910239"/>
            <a:ext cx="3307629" cy="3955540"/>
          </a:xfrm>
          <a:prstGeom prst="rect">
            <a:avLst/>
          </a:prstGeom>
        </p:spPr>
        <p:txBody>
          <a:bodyPr vert="horz" lIns="45720" tIns="45720" rIns="45720" bIns="45720" rtlCol="0">
            <a:noAutofit/>
          </a:bodyPr>
          <a:lstStyle>
            <a:lvl1pPr marL="91440" indent="-91440" algn="l" defTabSz="914377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 ХХ в. концентрация внимания </a:t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на уроке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— 40 минут</a:t>
            </a:r>
          </a:p>
          <a:p>
            <a:pPr marL="0" indent="0">
              <a:spcAft>
                <a:spcPts val="1200"/>
              </a:spcAft>
              <a:buNone/>
            </a:pP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Aft>
                <a:spcPts val="1200"/>
              </a:spcAft>
              <a:buNone/>
            </a:pPr>
            <a:endParaRPr lang="ru-RU" sz="24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Aft>
                <a:spcPts val="1200"/>
              </a:spcAft>
              <a:buNone/>
            </a:pPr>
            <a:endParaRPr lang="ru-RU" sz="24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Aft>
                <a:spcPts val="1200"/>
              </a:spcAft>
              <a:buNone/>
            </a:pP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Сегодня 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это способны </a:t>
            </a: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единицы!</a:t>
            </a:r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0" y="476672"/>
            <a:ext cx="8702212" cy="720080"/>
          </a:xfrm>
        </p:spPr>
        <p:txBody>
          <a:bodyPr/>
          <a:lstStyle/>
          <a:p>
            <a:pPr marL="432000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Внимани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</a:p>
        </p:txBody>
      </p:sp>
      <p:pic>
        <p:nvPicPr>
          <p:cNvPr id="7170" name="Picture 2" descr="ÐÐ°ÑÑÐ¸Ð½ÐºÐ¸ Ð¿Ð¾ Ð·Ð°Ð¿ÑÐ¾ÑÑ Ð²Ð½Ð¸Ð¼Ð°Ð½Ð¸Ðµ ÑÐµÐ±ÐµÐ½Ð¾Ð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6630" y="4024079"/>
            <a:ext cx="4737370" cy="28339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5331" y="1234870"/>
            <a:ext cx="4700168" cy="26440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1726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6903" y="4198817"/>
            <a:ext cx="4747098" cy="26591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-1529" y="1190158"/>
            <a:ext cx="4534618" cy="5667841"/>
          </a:xfrm>
          <a:prstGeom prst="rect">
            <a:avLst/>
          </a:prstGeom>
          <a:solidFill>
            <a:schemeClr val="tx1">
              <a:lumMod val="10000"/>
              <a:lumOff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309340" y="1497447"/>
            <a:ext cx="4087562" cy="4572614"/>
          </a:xfrm>
          <a:prstGeom prst="rect">
            <a:avLst/>
          </a:prstGeom>
        </p:spPr>
        <p:txBody>
          <a:bodyPr vert="horz" lIns="45720" tIns="45720" rIns="45720" bIns="45720" rtlCol="0">
            <a:noAutofit/>
          </a:bodyPr>
          <a:lstStyle>
            <a:lvl1pPr marL="91440" indent="-91440" algn="l" defTabSz="914377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B6452D"/>
              </a:buClr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Дети ограничены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в получении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сенсорных сигналов, связанных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 окружающим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миром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— 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запахи,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звуки, и пр., ощущение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своего тела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и его возможностей</a:t>
            </a:r>
          </a:p>
          <a:p>
            <a:pPr marL="0" indent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B6452D"/>
              </a:buClr>
              <a:buNone/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B6452D"/>
              </a:buClr>
              <a:buNone/>
            </a:pP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</a:t>
            </a: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проблема формирования своего 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«Я»</a:t>
            </a:r>
          </a:p>
          <a:p>
            <a:pPr marL="0" indent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B6452D"/>
              </a:buClr>
              <a:buNone/>
            </a:pP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-1528" y="476672"/>
            <a:ext cx="9145528" cy="720080"/>
          </a:xfrm>
        </p:spPr>
        <p:txBody>
          <a:bodyPr/>
          <a:lstStyle/>
          <a:p>
            <a:pPr marL="432000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Восприятие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6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1183" y="1303760"/>
            <a:ext cx="4396902" cy="28273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9201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1529" y="1190158"/>
            <a:ext cx="4417886" cy="5667841"/>
          </a:xfrm>
          <a:prstGeom prst="rect">
            <a:avLst/>
          </a:prstGeom>
          <a:solidFill>
            <a:schemeClr val="tx1">
              <a:lumMod val="10000"/>
              <a:lumOff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486382" y="1478603"/>
            <a:ext cx="3638145" cy="5297581"/>
          </a:xfrm>
          <a:prstGeom prst="rect">
            <a:avLst/>
          </a:prstGeom>
        </p:spPr>
        <p:txBody>
          <a:bodyPr vert="horz" lIns="45720" tIns="45720" rIns="45720" bIns="45720" rtlCol="0">
            <a:noAutofit/>
          </a:bodyPr>
          <a:lstStyle>
            <a:lvl1pPr marL="91440" indent="-91440" algn="l" defTabSz="914377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8000" indent="-288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связано не с интернетом,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а с большим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количеством каналов на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TV</a:t>
            </a:r>
          </a:p>
          <a:p>
            <a:pPr marL="288000" indent="-288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построено на визуальных образах, а не логике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и текстовых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ассоциациях</a:t>
            </a:r>
          </a:p>
          <a:p>
            <a:pPr marL="288000" indent="-288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переработка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информации короткими порциями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8000" indent="-288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ru-RU" sz="18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800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None/>
            </a:pPr>
            <a:r>
              <a:rPr lang="ru-RU" sz="1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Клиповое»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мышление — </a:t>
            </a:r>
            <a:r>
              <a:rPr lang="ru-RU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главный признак </a:t>
            </a: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важнейшего момента интеллектуальной </a:t>
            </a:r>
            <a:r>
              <a:rPr lang="ru-RU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 культурной истории — переход от линейной </a:t>
            </a: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модели мышления </a:t>
            </a:r>
            <a:r>
              <a:rPr lang="ru-RU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 современной — сетевой</a:t>
            </a:r>
            <a:endParaRPr lang="ru-RU" sz="18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8000" indent="-288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ru-RU" sz="18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-1528" y="476672"/>
            <a:ext cx="8703740" cy="720080"/>
          </a:xfrm>
        </p:spPr>
        <p:txBody>
          <a:bodyPr/>
          <a:lstStyle/>
          <a:p>
            <a:pPr marL="432000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«Клиповое» мышление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8" name="Picture 4" descr="ÐÐ°ÑÑÐ¸Ð½ÐºÐ¸ Ð¿Ð¾ Ð·Ð°Ð¿ÑÐ¾ÑÑ ÑÐµÐ±ÐµÐ½Ð¾Ðº Ð¸ Ð¿Ð»Ð°Ð½ÑÐµÑ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72"/>
          <a:stretch/>
        </p:blipFill>
        <p:spPr bwMode="auto">
          <a:xfrm>
            <a:off x="4416357" y="4085924"/>
            <a:ext cx="4764840" cy="27720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3259" y="1585608"/>
            <a:ext cx="4362210" cy="24384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7011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" y="1196752"/>
            <a:ext cx="4747098" cy="5667841"/>
          </a:xfrm>
          <a:prstGeom prst="rect">
            <a:avLst/>
          </a:prstGeom>
          <a:solidFill>
            <a:schemeClr val="tx1">
              <a:lumMod val="10000"/>
              <a:lumOff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720080"/>
          </a:xfrm>
        </p:spPr>
        <p:txBody>
          <a:bodyPr/>
          <a:lstStyle/>
          <a:p>
            <a:pPr marL="432000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Феномен Многозадачности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ÐÐ°ÑÑÐ¸Ð½ÐºÐ¸ Ð¿Ð¾ Ð·Ð°Ð¿ÑÐ¾ÑÑ Ð¼Ð½Ð¾Ð³Ð¾Ð·Ð°Ð´Ð°ÑÐ½Ð¾ÑÑÑ ÑÐµÐ±ÐµÐ½Ð¾Ð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7098" y="4227913"/>
            <a:ext cx="4396902" cy="24938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7098" y="1313230"/>
            <a:ext cx="4396902" cy="29146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274808" y="1593889"/>
            <a:ext cx="4002930" cy="4873565"/>
          </a:xfrm>
          <a:prstGeom prst="rect">
            <a:avLst/>
          </a:prstGeom>
        </p:spPr>
        <p:txBody>
          <a:bodyPr vert="horz" lIns="45720" tIns="45720" rIns="45720" bIns="45720" rtlCol="0">
            <a:noAutofit/>
          </a:bodyPr>
          <a:lstStyle>
            <a:lvl1pPr marL="91440" indent="-91440" algn="l" defTabSz="914377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8000" indent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>
                <a:srgbClr val="C00000"/>
              </a:buClr>
              <a:buNone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Способы обрабатывать информацию: </a:t>
            </a:r>
          </a:p>
          <a:p>
            <a:pPr marL="630900" lvl="1" indent="-342900">
              <a:spcBef>
                <a:spcPts val="600"/>
              </a:spcBef>
              <a:spcAft>
                <a:spcPts val="12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планировать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долговременные цели</a:t>
            </a:r>
          </a:p>
          <a:p>
            <a:pPr marL="630900" lvl="1" indent="-342900">
              <a:spcBef>
                <a:spcPts val="600"/>
              </a:spcBef>
              <a:spcAft>
                <a:spcPts val="12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запоминать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незаконченные задачи</a:t>
            </a:r>
          </a:p>
          <a:p>
            <a:pPr marL="630900" lvl="1" indent="-342900">
              <a:spcBef>
                <a:spcPts val="600"/>
              </a:spcBef>
              <a:spcAft>
                <a:spcPts val="12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делить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большие задания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на мелкие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и доводить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их до завершения</a:t>
            </a: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8000" indent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>
                <a:srgbClr val="C00000"/>
              </a:buClr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Навигация в сети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предполагает многозадачность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8000" indent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>
                <a:srgbClr val="C00000"/>
              </a:buClr>
              <a:buNone/>
            </a:pP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Мозг наших детей работает </a:t>
            </a:r>
            <a:r>
              <a:rPr lang="ru-RU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 другом </a:t>
            </a: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режиме, взрослым </a:t>
            </a:r>
            <a:r>
              <a:rPr lang="ru-RU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 не свойственен</a:t>
            </a:r>
            <a:endParaRPr lang="ru-RU" sz="18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ru-RU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5570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1529" y="1215957"/>
            <a:ext cx="3930163" cy="5642042"/>
          </a:xfrm>
          <a:prstGeom prst="rect">
            <a:avLst/>
          </a:prstGeom>
          <a:solidFill>
            <a:schemeClr val="tx1">
              <a:lumMod val="10000"/>
              <a:lumOff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15504" y="1328286"/>
            <a:ext cx="3701662" cy="5380521"/>
          </a:xfrm>
          <a:prstGeom prst="rect">
            <a:avLst/>
          </a:prstGeom>
        </p:spPr>
        <p:txBody>
          <a:bodyPr vert="horz" lIns="45720" tIns="45720" rIns="45720" bIns="45720" rtlCol="0">
            <a:noAutofit/>
          </a:bodyPr>
          <a:lstStyle>
            <a:lvl1pPr marL="91440" indent="-91440" algn="l" defTabSz="914377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4400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Активное использование Интернета вызывает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у молодежи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повышение скорости психических процессов</a:t>
            </a:r>
          </a:p>
          <a:p>
            <a:pPr marL="14400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B6452D"/>
              </a:buClr>
              <a:buNone/>
            </a:pP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4400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4400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Новое поколение становится </a:t>
            </a:r>
            <a:endParaRPr lang="ru-RU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4400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УМНЕЕ</a:t>
            </a:r>
          </a:p>
          <a:p>
            <a:pPr marL="14400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B6452D"/>
              </a:buClr>
              <a:buNone/>
            </a:pPr>
            <a:endParaRPr lang="ru-RU" b="1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3767" y="3433864"/>
            <a:ext cx="5032856" cy="34241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30"/>
          <a:stretch/>
        </p:blipFill>
        <p:spPr bwMode="auto">
          <a:xfrm>
            <a:off x="4112443" y="1436007"/>
            <a:ext cx="4895504" cy="19978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1157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2C7869F-A9B0-4A7B-BF40-062891AB9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476672"/>
            <a:ext cx="9144000" cy="720080"/>
          </a:xfrm>
        </p:spPr>
        <p:txBody>
          <a:bodyPr>
            <a:noAutofit/>
          </a:bodyPr>
          <a:lstStyle/>
          <a:p>
            <a:pPr marL="432000">
              <a:lnSpc>
                <a:spcPct val="100000"/>
              </a:lnSpc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Детский сад: от прошлого к будущему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412CDC0C-3AD3-45C6-B706-0215A1466ADD}"/>
              </a:ext>
            </a:extLst>
          </p:cNvPr>
          <p:cNvSpPr/>
          <p:nvPr/>
        </p:nvSpPr>
        <p:spPr>
          <a:xfrm>
            <a:off x="402579" y="1664353"/>
            <a:ext cx="396888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eaLnBrk="0" hangingPunct="0">
              <a:lnSpc>
                <a:spcPct val="90000"/>
              </a:lnSpc>
              <a:spcBef>
                <a:spcPts val="0"/>
              </a:spcBef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Психологический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комфорт</a:t>
            </a:r>
          </a:p>
          <a:p>
            <a:pPr marL="285750" indent="-285750" eaLnBrk="0" hangingPunct="0">
              <a:lnSpc>
                <a:spcPct val="90000"/>
              </a:lnSpc>
              <a:spcBef>
                <a:spcPts val="0"/>
              </a:spcBef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eaLnBrk="0" hangingPunct="0">
              <a:lnSpc>
                <a:spcPct val="90000"/>
              </a:lnSpc>
              <a:spcBef>
                <a:spcPts val="0"/>
              </a:spcBef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Вера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 личный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успех</a:t>
            </a:r>
          </a:p>
          <a:p>
            <a:pPr marL="285750" lvl="0" indent="-285750" eaLnBrk="0" hangingPunct="0">
              <a:lnSpc>
                <a:spcPct val="90000"/>
              </a:lnSpc>
              <a:spcBef>
                <a:spcPts val="0"/>
              </a:spcBef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eaLnBrk="0" hangingPunct="0">
              <a:lnSpc>
                <a:spcPct val="90000"/>
              </a:lnSpc>
              <a:spcBef>
                <a:spcPts val="0"/>
              </a:spcBef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Принятие себя и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других</a:t>
            </a:r>
          </a:p>
          <a:p>
            <a:pPr marL="285750" indent="-285750" eaLnBrk="0" hangingPunct="0">
              <a:lnSpc>
                <a:spcPct val="90000"/>
              </a:lnSpc>
              <a:spcBef>
                <a:spcPts val="0"/>
              </a:spcBef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eaLnBrk="0" hangingPunct="0">
              <a:lnSpc>
                <a:spcPct val="90000"/>
              </a:lnSpc>
              <a:spcBef>
                <a:spcPts val="0"/>
              </a:spcBef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Активное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отношение к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миру</a:t>
            </a:r>
          </a:p>
          <a:p>
            <a:pPr marL="285750" indent="-285750" eaLnBrk="0" hangingPunct="0">
              <a:lnSpc>
                <a:spcPct val="90000"/>
              </a:lnSpc>
              <a:spcBef>
                <a:spcPts val="0"/>
              </a:spcBef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eaLnBrk="0" hangingPunct="0">
              <a:lnSpc>
                <a:spcPct val="90000"/>
              </a:lnSpc>
              <a:spcBef>
                <a:spcPts val="0"/>
              </a:spcBef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Развитие во взаимодействии</a:t>
            </a:r>
          </a:p>
          <a:p>
            <a:pPr marL="285750" indent="-285750" eaLnBrk="0" hangingPunct="0">
              <a:lnSpc>
                <a:spcPct val="90000"/>
              </a:lnSpc>
              <a:spcBef>
                <a:spcPts val="0"/>
              </a:spcBef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eaLnBrk="0" hangingPunct="0">
              <a:lnSpc>
                <a:spcPct val="90000"/>
              </a:lnSpc>
              <a:spcBef>
                <a:spcPts val="0"/>
              </a:spcBef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Единая информационно-образовательная интерактивная развивающая среда</a:t>
            </a:r>
          </a:p>
          <a:p>
            <a:pPr marL="285750" indent="-285750" eaLnBrk="0" hangingPunct="0">
              <a:lnSpc>
                <a:spcPct val="90000"/>
              </a:lnSpc>
              <a:spcBef>
                <a:spcPts val="0"/>
              </a:spcBef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eaLnBrk="0" hangingPunct="0">
              <a:lnSpc>
                <a:spcPct val="90000"/>
              </a:lnSpc>
              <a:spcBef>
                <a:spcPts val="0"/>
              </a:spcBef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Инновационные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цифровые педагогические технологии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846"/>
          <a:stretch/>
        </p:blipFill>
        <p:spPr>
          <a:xfrm>
            <a:off x="4774041" y="1196752"/>
            <a:ext cx="4369959" cy="3636981"/>
          </a:xfrm>
          <a:prstGeom prst="rect">
            <a:avLst/>
          </a:prstGeom>
        </p:spPr>
      </p:pic>
      <p:pic>
        <p:nvPicPr>
          <p:cNvPr id="5122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86" b="4814"/>
          <a:stretch/>
        </p:blipFill>
        <p:spPr bwMode="auto">
          <a:xfrm>
            <a:off x="4774041" y="4756826"/>
            <a:ext cx="4369959" cy="2101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3952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2C7869F-A9B0-4A7B-BF40-062891AB9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476672"/>
            <a:ext cx="9144000" cy="720080"/>
          </a:xfrm>
        </p:spPr>
        <p:txBody>
          <a:bodyPr>
            <a:noAutofit/>
          </a:bodyPr>
          <a:lstStyle/>
          <a:p>
            <a:pPr marL="432000">
              <a:lnSpc>
                <a:spcPct val="100000"/>
              </a:lnSpc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Основные преимущество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мэо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5823284"/>
            <a:ext cx="9144000" cy="103471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 defTabSz="400050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</a:pP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Возможность работы со средой любым 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пользователям:</a:t>
            </a:r>
          </a:p>
          <a:p>
            <a:pPr marL="0" lvl="1" algn="ctr" defTabSz="400050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детям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родителям, воспитателям, методистам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542515" y="1449307"/>
            <a:ext cx="2965894" cy="72008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reflection blurRad="6350" stA="50000" endA="300" endPos="38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Универсальность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601183" y="2534000"/>
            <a:ext cx="4288804" cy="77688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reflection blurRad="6350" stA="50000" endA="300" endPos="38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Обеспечение требований ФГОС  ДОО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542515" y="2534000"/>
            <a:ext cx="2965895" cy="79208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reflection blurRad="6350" stA="50000" endA="300" endPos="38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Безопасный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контент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601183" y="4729578"/>
            <a:ext cx="4299510" cy="729093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reflection blurRad="6350" stA="50000" endA="300" endPos="38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База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дополнительных материалов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700390" y="3675493"/>
            <a:ext cx="3808019" cy="72008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reflection blurRad="6350" stA="50000" endA="300" endPos="38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Преемственность со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школой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601183" y="3675493"/>
            <a:ext cx="4288804" cy="72008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reflection blurRad="6350" stA="50000" endA="300" endPos="38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Интерактивные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ресурсы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07504" y="4753798"/>
            <a:ext cx="4400907" cy="729093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reflection blurRad="6350" stA="50000" endA="300" endPos="38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Методическая поддержка педагогов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601183" y="1449307"/>
            <a:ext cx="4288804" cy="72008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reflection blurRad="6350" stA="50000" endA="300" endPos="38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Техническая поддержка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954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лилиния 8"/>
          <p:cNvSpPr/>
          <p:nvPr/>
        </p:nvSpPr>
        <p:spPr>
          <a:xfrm>
            <a:off x="-1" y="1180368"/>
            <a:ext cx="4278191" cy="5677632"/>
          </a:xfrm>
          <a:custGeom>
            <a:avLst/>
            <a:gdLst>
              <a:gd name="connsiteX0" fmla="*/ 0 w 3533510"/>
              <a:gd name="connsiteY0" fmla="*/ 0 h 2964600"/>
              <a:gd name="connsiteX1" fmla="*/ 3533510 w 3533510"/>
              <a:gd name="connsiteY1" fmla="*/ 0 h 2964600"/>
              <a:gd name="connsiteX2" fmla="*/ 3533510 w 3533510"/>
              <a:gd name="connsiteY2" fmla="*/ 2964600 h 2964600"/>
              <a:gd name="connsiteX3" fmla="*/ 0 w 3533510"/>
              <a:gd name="connsiteY3" fmla="*/ 2964600 h 2964600"/>
              <a:gd name="connsiteX4" fmla="*/ 0 w 3533510"/>
              <a:gd name="connsiteY4" fmla="*/ 0 h 296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33510" h="2964600">
                <a:moveTo>
                  <a:pt x="0" y="0"/>
                </a:moveTo>
                <a:lnTo>
                  <a:pt x="3533510" y="0"/>
                </a:lnTo>
                <a:lnTo>
                  <a:pt x="3533510" y="2964600"/>
                </a:lnTo>
                <a:lnTo>
                  <a:pt x="0" y="296460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0000" tIns="360000" rIns="324000" bIns="120015" numCol="1" spcCol="1270" anchor="ctr" anchorCtr="0">
            <a:noAutofit/>
          </a:bodyPr>
          <a:lstStyle/>
          <a:p>
            <a:pPr lvl="1" indent="-457200" defTabSz="666750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Уменьшаются затраты </a:t>
            </a:r>
            <a:r>
              <a:rPr lang="ru-RU" sz="2000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времени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подготовку к занятиям</a:t>
            </a:r>
          </a:p>
          <a:p>
            <a:pPr lvl="1" indent="-457200" algn="l" defTabSz="666750">
              <a:spcBef>
                <a:spcPct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Большое количество наглядного материала</a:t>
            </a:r>
          </a:p>
          <a:p>
            <a:pPr lvl="1" indent="-457200" algn="l" defTabSz="666750">
              <a:spcBef>
                <a:spcPct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Вариативность использования предлагаемого материала</a:t>
            </a:r>
          </a:p>
          <a:p>
            <a:pPr lvl="1" indent="-457200" algn="l" defTabSz="666750">
              <a:spcBef>
                <a:spcPct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Возможность реализовать собственные творческие замыслы</a:t>
            </a:r>
          </a:p>
          <a:p>
            <a:pPr lvl="1" indent="-457200" algn="l" defTabSz="666750">
              <a:spcBef>
                <a:spcPct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sz="2000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Возможность индивидуализации обучения дошкольников </a:t>
            </a:r>
            <a:endParaRPr lang="ru-RU" sz="2000" kern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-457200" algn="l" defTabSz="666750">
              <a:spcBef>
                <a:spcPct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ru-RU" sz="2000" kern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олилиния 9"/>
          <p:cNvSpPr/>
          <p:nvPr/>
        </p:nvSpPr>
        <p:spPr>
          <a:xfrm>
            <a:off x="0" y="1188040"/>
            <a:ext cx="4278191" cy="5669960"/>
          </a:xfrm>
          <a:custGeom>
            <a:avLst/>
            <a:gdLst>
              <a:gd name="connsiteX0" fmla="*/ 0 w 4109574"/>
              <a:gd name="connsiteY0" fmla="*/ 0 h 3821040"/>
              <a:gd name="connsiteX1" fmla="*/ 4109574 w 4109574"/>
              <a:gd name="connsiteY1" fmla="*/ 0 h 3821040"/>
              <a:gd name="connsiteX2" fmla="*/ 4109574 w 4109574"/>
              <a:gd name="connsiteY2" fmla="*/ 3821040 h 3821040"/>
              <a:gd name="connsiteX3" fmla="*/ 0 w 4109574"/>
              <a:gd name="connsiteY3" fmla="*/ 3821040 h 3821040"/>
              <a:gd name="connsiteX4" fmla="*/ 0 w 4109574"/>
              <a:gd name="connsiteY4" fmla="*/ 0 h 3821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09574" h="3821040">
                <a:moveTo>
                  <a:pt x="0" y="0"/>
                </a:moveTo>
                <a:lnTo>
                  <a:pt x="4109574" y="0"/>
                </a:lnTo>
                <a:lnTo>
                  <a:pt x="4109574" y="3821040"/>
                </a:lnTo>
                <a:lnTo>
                  <a:pt x="0" y="382104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52000" tIns="360000" rIns="252000" bIns="192024" numCol="1" spcCol="1270" anchor="ctr" anchorCtr="0">
            <a:noAutofit/>
          </a:bodyPr>
          <a:lstStyle/>
          <a:p>
            <a:pPr marL="288000" lvl="1" indent="-288000" algn="l" defTabSz="1066800">
              <a:spcBef>
                <a:spcPct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Возможность активно участвовать в жизни дошкольного </a:t>
            </a:r>
            <a:r>
              <a:rPr lang="ru-RU" sz="2000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учреждения</a:t>
            </a:r>
          </a:p>
          <a:p>
            <a:pPr marL="288000" lvl="1" indent="-288000" algn="l" defTabSz="1066800">
              <a:spcBef>
                <a:spcPct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ru-RU" sz="2000" kern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8000" lvl="1" indent="-288000" algn="l" defTabSz="1066800">
              <a:spcBef>
                <a:spcPct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sz="2000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Семейные проекты</a:t>
            </a:r>
          </a:p>
          <a:p>
            <a:pPr marL="288000" lvl="1" indent="-288000" algn="l" defTabSz="1066800">
              <a:spcBef>
                <a:spcPct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ru-RU" sz="2000" kern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8000" lvl="1" indent="-288000" algn="l" defTabSz="1066800">
              <a:spcBef>
                <a:spcPct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Возможность </a:t>
            </a:r>
            <a:r>
              <a:rPr lang="ru-RU" sz="2000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использовать ресурс совместно с ребенком вне детского сада</a:t>
            </a:r>
            <a:endParaRPr lang="ru-RU" sz="2000" kern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олилиния 7"/>
          <p:cNvSpPr/>
          <p:nvPr/>
        </p:nvSpPr>
        <p:spPr>
          <a:xfrm>
            <a:off x="0" y="1188042"/>
            <a:ext cx="4278191" cy="5669958"/>
          </a:xfrm>
          <a:custGeom>
            <a:avLst/>
            <a:gdLst>
              <a:gd name="connsiteX0" fmla="*/ 0 w 3821542"/>
              <a:gd name="connsiteY0" fmla="*/ 0 h 3442229"/>
              <a:gd name="connsiteX1" fmla="*/ 3821542 w 3821542"/>
              <a:gd name="connsiteY1" fmla="*/ 0 h 3442229"/>
              <a:gd name="connsiteX2" fmla="*/ 3821542 w 3821542"/>
              <a:gd name="connsiteY2" fmla="*/ 3442229 h 3442229"/>
              <a:gd name="connsiteX3" fmla="*/ 0 w 3821542"/>
              <a:gd name="connsiteY3" fmla="*/ 3442229 h 3442229"/>
              <a:gd name="connsiteX4" fmla="*/ 0 w 3821542"/>
              <a:gd name="connsiteY4" fmla="*/ 0 h 3442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21542" h="3442229">
                <a:moveTo>
                  <a:pt x="0" y="0"/>
                </a:moveTo>
                <a:lnTo>
                  <a:pt x="3821542" y="0"/>
                </a:lnTo>
                <a:lnTo>
                  <a:pt x="3821542" y="3442229"/>
                </a:lnTo>
                <a:lnTo>
                  <a:pt x="0" y="3442229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>
            <a:noFill/>
          </a:ln>
          <a:effectLst/>
        </p:spPr>
        <p:style>
          <a:lnRef idx="2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0000" tIns="252000" rIns="252000" bIns="152019" numCol="1" spcCol="1270" anchor="ctr" anchorCtr="0">
            <a:noAutofit/>
          </a:bodyPr>
          <a:lstStyle/>
          <a:p>
            <a:pPr marL="288000" lvl="1" indent="-288000" algn="l" defTabSz="844550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Занимательный игровой материал</a:t>
            </a:r>
          </a:p>
          <a:p>
            <a:pPr marL="288000" lvl="1" indent="-288000" algn="l" defTabSz="844550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Логические, творческие задания, речевые игры</a:t>
            </a:r>
          </a:p>
          <a:p>
            <a:pPr marL="288000" lvl="1" indent="-288000" algn="l" defTabSz="844550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Развитие нравственных качеств, навыков общения</a:t>
            </a:r>
          </a:p>
          <a:p>
            <a:pPr marL="288000" lvl="1" indent="-288000" algn="l" defTabSz="844550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Развитие познавательного интереса</a:t>
            </a:r>
          </a:p>
          <a:p>
            <a:pPr marL="288000" lvl="1" indent="-288000" algn="l" defTabSz="844550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Приоритет успешности ребёнка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5FB104D-4F29-43A4-886E-15FEC47D6B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67963"/>
            <a:ext cx="9144000" cy="720080"/>
          </a:xfrm>
        </p:spPr>
        <p:txBody>
          <a:bodyPr>
            <a:normAutofit/>
          </a:bodyPr>
          <a:lstStyle/>
          <a:p>
            <a:pPr marL="432000">
              <a:lnSpc>
                <a:spcPct val="100000"/>
              </a:lnSpc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Возможности МЭО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8190" y="1180368"/>
            <a:ext cx="4864923" cy="5677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212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1D3130B-80C5-4E7C-AEB3-311BB2B5D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63032"/>
            <a:ext cx="9144000" cy="878681"/>
          </a:xfrm>
          <a:solidFill>
            <a:srgbClr val="85DBE9"/>
          </a:solidFill>
        </p:spPr>
        <p:txBody>
          <a:bodyPr tIns="216000" bIns="216000">
            <a:noAutofit/>
          </a:bodyPr>
          <a:lstStyle/>
          <a:p>
            <a:pPr marL="432000">
              <a:lnSpc>
                <a:spcPct val="100000"/>
              </a:lnSpc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ОСНОВНЫЕ ОСОБЕННОСТИ содержания МЭО</a:t>
            </a:r>
            <a:b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для Дошкольного образования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7493" y="1445186"/>
            <a:ext cx="2630051" cy="2212061"/>
          </a:xfrm>
          <a:prstGeom prst="rect">
            <a:avLst/>
          </a:prstGeom>
          <a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5000" r="-25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" name="Полилиния 4"/>
          <p:cNvSpPr/>
          <p:nvPr/>
        </p:nvSpPr>
        <p:spPr>
          <a:xfrm>
            <a:off x="137494" y="3161488"/>
            <a:ext cx="4407973" cy="727363"/>
          </a:xfrm>
          <a:custGeom>
            <a:avLst/>
            <a:gdLst>
              <a:gd name="connsiteX0" fmla="*/ 0 w 1985773"/>
              <a:gd name="connsiteY0" fmla="*/ 0 h 1425394"/>
              <a:gd name="connsiteX1" fmla="*/ 1985773 w 1985773"/>
              <a:gd name="connsiteY1" fmla="*/ 0 h 1425394"/>
              <a:gd name="connsiteX2" fmla="*/ 1985773 w 1985773"/>
              <a:gd name="connsiteY2" fmla="*/ 1425394 h 1425394"/>
              <a:gd name="connsiteX3" fmla="*/ 0 w 1985773"/>
              <a:gd name="connsiteY3" fmla="*/ 1425394 h 1425394"/>
              <a:gd name="connsiteX4" fmla="*/ 0 w 1985773"/>
              <a:gd name="connsiteY4" fmla="*/ 0 h 1425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85773" h="1425394">
                <a:moveTo>
                  <a:pt x="0" y="0"/>
                </a:moveTo>
                <a:lnTo>
                  <a:pt x="1985773" y="0"/>
                </a:lnTo>
                <a:lnTo>
                  <a:pt x="1985773" y="1425394"/>
                </a:lnTo>
                <a:lnTo>
                  <a:pt x="0" y="142539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5720" tIns="45720" rIns="45720" bIns="45720" numCol="1" spcCol="1270" anchor="ctr" anchorCtr="0">
            <a:noAutofit/>
          </a:bodyPr>
          <a:lstStyle/>
          <a:p>
            <a:pPr lvl="0" algn="ctr" defTabSz="533400">
              <a:spcBef>
                <a:spcPct val="0"/>
              </a:spcBef>
              <a:spcAft>
                <a:spcPts val="0"/>
              </a:spcAft>
            </a:pPr>
            <a:r>
              <a:rPr lang="ru-RU" sz="1600" b="1" kern="1200" dirty="0">
                <a:latin typeface="Arial" panose="020B0604020202020204" pitchFamily="34" charset="0"/>
                <a:cs typeface="Arial" panose="020B0604020202020204" pitchFamily="34" charset="0"/>
              </a:rPr>
              <a:t>Системно организованная программа </a:t>
            </a:r>
            <a:r>
              <a:rPr lang="ru-RU" sz="1600" b="1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на год (36 </a:t>
            </a:r>
            <a:r>
              <a:rPr lang="ru-RU" sz="1600" b="1" kern="1200" dirty="0">
                <a:latin typeface="Arial" panose="020B0604020202020204" pitchFamily="34" charset="0"/>
                <a:cs typeface="Arial" panose="020B0604020202020204" pitchFamily="34" charset="0"/>
              </a:rPr>
              <a:t>Тем, 180 Занятий)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620637" y="1362228"/>
            <a:ext cx="2630051" cy="2212061"/>
          </a:xfrm>
          <a:prstGeom prst="rect">
            <a:avLst/>
          </a:prstGeom>
          <a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5000" r="-25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tint val="50000"/>
              <a:hueOff val="-1849994"/>
              <a:satOff val="-14846"/>
              <a:lumOff val="2785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Полилиния 6"/>
          <p:cNvSpPr/>
          <p:nvPr/>
        </p:nvSpPr>
        <p:spPr>
          <a:xfrm>
            <a:off x="4620638" y="3161488"/>
            <a:ext cx="4332803" cy="718306"/>
          </a:xfrm>
          <a:custGeom>
            <a:avLst/>
            <a:gdLst>
              <a:gd name="connsiteX0" fmla="*/ 0 w 1425394"/>
              <a:gd name="connsiteY0" fmla="*/ 0 h 1425394"/>
              <a:gd name="connsiteX1" fmla="*/ 1425394 w 1425394"/>
              <a:gd name="connsiteY1" fmla="*/ 0 h 1425394"/>
              <a:gd name="connsiteX2" fmla="*/ 1425394 w 1425394"/>
              <a:gd name="connsiteY2" fmla="*/ 1425394 h 1425394"/>
              <a:gd name="connsiteX3" fmla="*/ 0 w 1425394"/>
              <a:gd name="connsiteY3" fmla="*/ 1425394 h 1425394"/>
              <a:gd name="connsiteX4" fmla="*/ 0 w 1425394"/>
              <a:gd name="connsiteY4" fmla="*/ 0 h 1425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25394" h="1425394">
                <a:moveTo>
                  <a:pt x="0" y="0"/>
                </a:moveTo>
                <a:lnTo>
                  <a:pt x="1425394" y="0"/>
                </a:lnTo>
                <a:lnTo>
                  <a:pt x="1425394" y="1425394"/>
                </a:lnTo>
                <a:lnTo>
                  <a:pt x="0" y="142539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1883870"/>
              <a:satOff val="-7886"/>
              <a:lumOff val="-6732"/>
              <a:alphaOff val="0"/>
            </a:schemeClr>
          </a:fillRef>
          <a:effectRef idx="0">
            <a:schemeClr val="accent5">
              <a:hueOff val="-1883870"/>
              <a:satOff val="-7886"/>
              <a:lumOff val="-673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5720" tIns="45720" rIns="45720" bIns="45720" numCol="1" spcCol="1270" anchor="ctr" anchorCtr="0">
            <a:noAutofit/>
          </a:bodyPr>
          <a:lstStyle/>
          <a:p>
            <a:pPr lvl="0" algn="ctr" defTabSz="533400">
              <a:spcBef>
                <a:spcPct val="0"/>
              </a:spcBef>
              <a:spcAft>
                <a:spcPts val="0"/>
              </a:spcAft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1600" b="1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етодическое сопровождение</a:t>
            </a:r>
          </a:p>
          <a:p>
            <a:pPr lvl="0" algn="ctr" defTabSz="533400">
              <a:spcBef>
                <a:spcPct val="0"/>
              </a:spcBef>
              <a:spcAft>
                <a:spcPts val="0"/>
              </a:spcAft>
            </a:pPr>
            <a:r>
              <a:rPr lang="ru-RU" sz="1600" b="1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для каждого занятия</a:t>
            </a:r>
            <a:endParaRPr lang="ru-RU" sz="1600" b="1" kern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15417" y="3881884"/>
            <a:ext cx="2630051" cy="2212061"/>
          </a:xfrm>
          <a:prstGeom prst="rect">
            <a:avLst/>
          </a:prstGeom>
          <a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5000" r="-25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tint val="50000"/>
              <a:hueOff val="-3699987"/>
              <a:satOff val="-29692"/>
              <a:lumOff val="5569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Полилиния 8"/>
          <p:cNvSpPr/>
          <p:nvPr/>
        </p:nvSpPr>
        <p:spPr>
          <a:xfrm>
            <a:off x="137495" y="5972783"/>
            <a:ext cx="4407972" cy="627229"/>
          </a:xfrm>
          <a:custGeom>
            <a:avLst/>
            <a:gdLst>
              <a:gd name="connsiteX0" fmla="*/ 0 w 1985773"/>
              <a:gd name="connsiteY0" fmla="*/ 0 h 1425394"/>
              <a:gd name="connsiteX1" fmla="*/ 1985773 w 1985773"/>
              <a:gd name="connsiteY1" fmla="*/ 0 h 1425394"/>
              <a:gd name="connsiteX2" fmla="*/ 1985773 w 1985773"/>
              <a:gd name="connsiteY2" fmla="*/ 1425394 h 1425394"/>
              <a:gd name="connsiteX3" fmla="*/ 0 w 1985773"/>
              <a:gd name="connsiteY3" fmla="*/ 1425394 h 1425394"/>
              <a:gd name="connsiteX4" fmla="*/ 0 w 1985773"/>
              <a:gd name="connsiteY4" fmla="*/ 0 h 1425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85773" h="1425394">
                <a:moveTo>
                  <a:pt x="0" y="0"/>
                </a:moveTo>
                <a:lnTo>
                  <a:pt x="1985773" y="0"/>
                </a:lnTo>
                <a:lnTo>
                  <a:pt x="1985773" y="1425394"/>
                </a:lnTo>
                <a:lnTo>
                  <a:pt x="0" y="142539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3767739"/>
              <a:satOff val="-15772"/>
              <a:lumOff val="-13464"/>
              <a:alphaOff val="0"/>
            </a:schemeClr>
          </a:fillRef>
          <a:effectRef idx="0">
            <a:schemeClr val="accent5">
              <a:hueOff val="-3767739"/>
              <a:satOff val="-15772"/>
              <a:lumOff val="-13464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5720" tIns="45720" rIns="45720" bIns="45720" numCol="1" spcCol="1270" anchor="ctr" anchorCtr="0">
            <a:noAutofit/>
          </a:bodyPr>
          <a:lstStyle/>
          <a:p>
            <a:pPr lvl="0" algn="ctr" defTabSz="533400">
              <a:spcBef>
                <a:spcPct val="0"/>
              </a:spcBef>
              <a:spcAft>
                <a:spcPts val="0"/>
              </a:spcAft>
            </a:pPr>
            <a:r>
              <a:rPr lang="ru-RU" sz="1600" b="1" kern="1200" dirty="0">
                <a:latin typeface="Arial" panose="020B0604020202020204" pitchFamily="34" charset="0"/>
                <a:cs typeface="Arial" panose="020B0604020202020204" pitchFamily="34" charset="0"/>
              </a:rPr>
              <a:t>Хрестоматийные </a:t>
            </a:r>
            <a:r>
              <a:rPr lang="ru-RU" sz="1600" b="1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материалы</a:t>
            </a:r>
          </a:p>
          <a:p>
            <a:pPr lvl="0" algn="ctr" defTabSz="533400">
              <a:spcBef>
                <a:spcPct val="0"/>
              </a:spcBef>
              <a:spcAft>
                <a:spcPts val="0"/>
              </a:spcAft>
            </a:pPr>
            <a:r>
              <a:rPr lang="ru-RU" sz="1600" b="1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sz="1600" b="1" kern="1200" dirty="0">
                <a:latin typeface="Arial" panose="020B0604020202020204" pitchFamily="34" charset="0"/>
                <a:cs typeface="Arial" panose="020B0604020202020204" pitchFamily="34" charset="0"/>
              </a:rPr>
              <a:t>каждой </a:t>
            </a:r>
            <a:r>
              <a:rPr lang="ru-RU" sz="1600" b="1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теме</a:t>
            </a:r>
            <a:endParaRPr lang="ru-RU" sz="1600" b="1" kern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323390" y="3900309"/>
            <a:ext cx="2630051" cy="2212061"/>
          </a:xfrm>
          <a:prstGeom prst="rect">
            <a:avLst/>
          </a:prstGeom>
          <a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5000" r="-25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tint val="50000"/>
              <a:hueOff val="-5549981"/>
              <a:satOff val="-44538"/>
              <a:lumOff val="8354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Полилиния 11"/>
          <p:cNvSpPr/>
          <p:nvPr/>
        </p:nvSpPr>
        <p:spPr>
          <a:xfrm>
            <a:off x="4716015" y="5972783"/>
            <a:ext cx="4237426" cy="609114"/>
          </a:xfrm>
          <a:custGeom>
            <a:avLst/>
            <a:gdLst>
              <a:gd name="connsiteX0" fmla="*/ 0 w 1425394"/>
              <a:gd name="connsiteY0" fmla="*/ 0 h 1425394"/>
              <a:gd name="connsiteX1" fmla="*/ 1425394 w 1425394"/>
              <a:gd name="connsiteY1" fmla="*/ 0 h 1425394"/>
              <a:gd name="connsiteX2" fmla="*/ 1425394 w 1425394"/>
              <a:gd name="connsiteY2" fmla="*/ 1425394 h 1425394"/>
              <a:gd name="connsiteX3" fmla="*/ 0 w 1425394"/>
              <a:gd name="connsiteY3" fmla="*/ 1425394 h 1425394"/>
              <a:gd name="connsiteX4" fmla="*/ 0 w 1425394"/>
              <a:gd name="connsiteY4" fmla="*/ 0 h 1425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25394" h="1425394">
                <a:moveTo>
                  <a:pt x="0" y="0"/>
                </a:moveTo>
                <a:lnTo>
                  <a:pt x="1425394" y="0"/>
                </a:lnTo>
                <a:lnTo>
                  <a:pt x="1425394" y="1425394"/>
                </a:lnTo>
                <a:lnTo>
                  <a:pt x="0" y="142539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5651608"/>
              <a:satOff val="-23658"/>
              <a:lumOff val="-20196"/>
              <a:alphaOff val="0"/>
            </a:schemeClr>
          </a:fillRef>
          <a:effectRef idx="0">
            <a:schemeClr val="accent5">
              <a:hueOff val="-5651608"/>
              <a:satOff val="-23658"/>
              <a:lumOff val="-20196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5720" tIns="45720" rIns="45720" bIns="45720" numCol="1" spcCol="1270" anchor="ctr" anchorCtr="0">
            <a:noAutofit/>
          </a:bodyPr>
          <a:lstStyle/>
          <a:p>
            <a:pPr lvl="0" algn="ctr" defTabSz="533400">
              <a:spcBef>
                <a:spcPct val="0"/>
              </a:spcBef>
              <a:spcAft>
                <a:spcPts val="0"/>
              </a:spcAft>
            </a:pPr>
            <a:r>
              <a:rPr lang="ru-RU" sz="1600" b="1" kern="1200" dirty="0">
                <a:latin typeface="Arial" panose="020B0604020202020204" pitchFamily="34" charset="0"/>
                <a:cs typeface="Arial" panose="020B0604020202020204" pitchFamily="34" charset="0"/>
              </a:rPr>
              <a:t>Интерактивные мультимедийные объекты</a:t>
            </a:r>
          </a:p>
        </p:txBody>
      </p:sp>
    </p:spTree>
    <p:extLst>
      <p:ext uri="{BB962C8B-B14F-4D97-AF65-F5344CB8AC3E}">
        <p14:creationId xmlns:p14="http://schemas.microsoft.com/office/powerpoint/2010/main" val="491857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2FD80AF-98E8-4545-822C-D0301B894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67963"/>
            <a:ext cx="9144000" cy="720000"/>
          </a:xfrm>
        </p:spPr>
        <p:txBody>
          <a:bodyPr>
            <a:noAutofit/>
          </a:bodyPr>
          <a:lstStyle/>
          <a:p>
            <a:pPr marL="432000">
              <a:lnSpc>
                <a:spcPct val="10000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Организация деятельности дошкольника с МЭО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BFF02A7-7FC4-4300-AAC8-302EC5E0F7D2}"/>
              </a:ext>
            </a:extLst>
          </p:cNvPr>
          <p:cNvSpPr txBox="1"/>
          <p:nvPr/>
        </p:nvSpPr>
        <p:spPr>
          <a:xfrm>
            <a:off x="6000501" y="6124026"/>
            <a:ext cx="3026670" cy="400110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square" lIns="108000" rIns="108000" rtlCol="0" anchor="ctr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Речевое развитие</a:t>
            </a:r>
            <a:endParaRPr lang="ru-RU" sz="20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087ACA57-50CF-4E6C-AE40-97C8558161B1}"/>
              </a:ext>
            </a:extLst>
          </p:cNvPr>
          <p:cNvSpPr txBox="1"/>
          <p:nvPr/>
        </p:nvSpPr>
        <p:spPr>
          <a:xfrm>
            <a:off x="126725" y="6124026"/>
            <a:ext cx="3144275" cy="400110"/>
          </a:xfrm>
          <a:prstGeom prst="rect">
            <a:avLst/>
          </a:prstGeom>
          <a:solidFill>
            <a:srgbClr val="00B0F0"/>
          </a:solidFill>
        </p:spPr>
        <p:txBody>
          <a:bodyPr wrap="square" lIns="108000" rIns="108000" rtlCol="0" anchor="ctr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Физическое развитие</a:t>
            </a:r>
            <a:endParaRPr lang="ru-RU" sz="20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028A8B19-A839-4345-A589-601E30C1B238}"/>
              </a:ext>
            </a:extLst>
          </p:cNvPr>
          <p:cNvSpPr txBox="1"/>
          <p:nvPr/>
        </p:nvSpPr>
        <p:spPr>
          <a:xfrm>
            <a:off x="3303302" y="3207714"/>
            <a:ext cx="2664897" cy="1468603"/>
          </a:xfrm>
          <a:prstGeom prst="rect">
            <a:avLst/>
          </a:prstGeom>
          <a:solidFill>
            <a:srgbClr val="00B050"/>
          </a:solidFill>
        </p:spPr>
        <p:txBody>
          <a:bodyPr wrap="square" lIns="216000" tIns="252000" rIns="108000" bIns="288000" rtlCol="0" anchor="ctr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Социально-коммуникативное развитие</a:t>
            </a:r>
            <a:endParaRPr lang="ru-RU" sz="20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D79085B8-7563-419F-9CC5-752CC25F16CF}"/>
              </a:ext>
            </a:extLst>
          </p:cNvPr>
          <p:cNvSpPr txBox="1"/>
          <p:nvPr/>
        </p:nvSpPr>
        <p:spPr>
          <a:xfrm>
            <a:off x="126726" y="1399755"/>
            <a:ext cx="3144274" cy="707886"/>
          </a:xfrm>
          <a:prstGeom prst="rect">
            <a:avLst/>
          </a:prstGeom>
          <a:solidFill>
            <a:srgbClr val="FFC000"/>
          </a:solidFill>
        </p:spPr>
        <p:txBody>
          <a:bodyPr wrap="square" lIns="108000" rIns="108000" rtlCol="0" anchor="ctr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Художественно-эстетическое развитие</a:t>
            </a:r>
            <a:endParaRPr lang="ru-RU" sz="20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E74146F2-249C-4D0B-A7FB-BC3089B3630D}"/>
              </a:ext>
            </a:extLst>
          </p:cNvPr>
          <p:cNvSpPr txBox="1"/>
          <p:nvPr/>
        </p:nvSpPr>
        <p:spPr>
          <a:xfrm>
            <a:off x="5991277" y="1399755"/>
            <a:ext cx="3035894" cy="105177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lIns="108000" tIns="216000" rIns="108000" bIns="216000" rtlCol="0" anchor="ctr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Познавательное развитие</a:t>
            </a:r>
            <a:endParaRPr lang="ru-RU" sz="20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8" name="Picture 2">
            <a:extLst>
              <a:ext uri="{FF2B5EF4-FFF2-40B4-BE49-F238E27FC236}">
                <a16:creationId xmlns="" xmlns:a16="http://schemas.microsoft.com/office/drawing/2014/main" id="{EB44292A-F138-433C-98C5-C7E4ABE7DD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3903" y="1399755"/>
            <a:ext cx="2664296" cy="17775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9" name="Picture 4">
            <a:extLst>
              <a:ext uri="{FF2B5EF4-FFF2-40B4-BE49-F238E27FC236}">
                <a16:creationId xmlns="" xmlns:a16="http://schemas.microsoft.com/office/drawing/2014/main" id="{DD6EE1D6-2443-4CD6-BAD6-DD92271572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25" y="2174020"/>
            <a:ext cx="3144275" cy="20978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contourClr>
              <a:srgbClr val="FFFFFF"/>
            </a:contourClr>
          </a:sp3d>
          <a:extLst/>
        </p:spPr>
      </p:pic>
      <p:pic>
        <p:nvPicPr>
          <p:cNvPr id="12290" name="Picture 2" descr="ÐÐ°ÑÑÐ¸Ð½ÐºÐ¸ Ð¿Ð¾ Ð·Ð°Ð¿ÑÐ¾ÑÑ ÑÐ¸Ð·Ð¸ÑÐµÑÐºÐ¾Ðµ ÑÐ°Ð·Ð²Ð¸ÑÐ¸Ðµ ÑÐµÐ±ÐµÐ½ÐºÐ°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70" y="4318277"/>
            <a:ext cx="3147630" cy="17593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contourClr>
              <a:srgbClr val="FFFFFF"/>
            </a:contourClr>
          </a:sp3d>
          <a:extLst/>
        </p:spPr>
      </p:pic>
      <p:pic>
        <p:nvPicPr>
          <p:cNvPr id="12292" name="Picture 4" descr="ÐÐ°ÑÑÐ¸Ð½ÐºÐ¸ Ð¿Ð¾ Ð·Ð°Ð¿ÑÐ¾ÑÑ ÑÐ¾ÑÐ¸Ð°Ð»ÑÐ½Ð¾Ðµ ÑÐ°Ð·Ð²Ð¸ÑÐ¸Ðµ ÑÐµÐ±ÐµÐ½ÐºÐ°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687" y="4706691"/>
            <a:ext cx="2641512" cy="18174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contourClr>
              <a:srgbClr val="FFFFFF"/>
            </a:contourClr>
          </a:sp3d>
          <a:extLst/>
        </p:spPr>
      </p:pic>
      <p:pic>
        <p:nvPicPr>
          <p:cNvPr id="12294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9829" y="4310372"/>
            <a:ext cx="2578790" cy="17672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contourClr>
              <a:srgbClr val="FFFFFF"/>
            </a:contourClr>
          </a:sp3d>
          <a:extLst/>
        </p:spPr>
      </p:pic>
      <p:pic>
        <p:nvPicPr>
          <p:cNvPr id="20" name="Picture 7">
            <a:extLst>
              <a:ext uri="{FF2B5EF4-FFF2-40B4-BE49-F238E27FC236}">
                <a16:creationId xmlns="" xmlns:a16="http://schemas.microsoft.com/office/drawing/2014/main" id="{47466B17-ED20-45AF-836B-5DD122CEE4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12" t="11986" r="3980" b="7183"/>
          <a:stretch/>
        </p:blipFill>
        <p:spPr bwMode="auto">
          <a:xfrm>
            <a:off x="6000501" y="2475982"/>
            <a:ext cx="3026670" cy="18201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243937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720080"/>
          </a:xfrm>
        </p:spPr>
        <p:txBody>
          <a:bodyPr/>
          <a:lstStyle/>
          <a:p>
            <a:pPr marL="432000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НАВЫКИ И КОМПЕТЕНЦИИ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xxI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ВЕКА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82995"/>
            <a:ext cx="9144000" cy="5675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8942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970692"/>
          </a:xfrm>
          <a:solidFill>
            <a:srgbClr val="85DBE9"/>
          </a:solidFill>
        </p:spPr>
        <p:txBody>
          <a:bodyPr>
            <a:normAutofit/>
          </a:bodyPr>
          <a:lstStyle/>
          <a:p>
            <a:pPr marL="432000">
              <a:lnSpc>
                <a:spcPct val="100000"/>
              </a:lnSpc>
            </a:pPr>
            <a:r>
              <a:rPr lang="ru-RU" sz="2400" dirty="0" smtClean="0"/>
              <a:t>реализация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индивидуального</a:t>
            </a:r>
            <a:r>
              <a:rPr lang="ru-RU" sz="2400" dirty="0" smtClean="0"/>
              <a:t> подхода в МЭО</a:t>
            </a:r>
            <a:endParaRPr lang="ru-RU" sz="2400" dirty="0"/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xmlns="" id="{586FDB8A-3D47-4DBB-BB0B-4F1034478E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565754"/>
            <a:ext cx="9144000" cy="2292245"/>
          </a:xfrm>
        </p:spPr>
        <p:txBody>
          <a:bodyPr lIns="612000" tIns="576000" rIns="612000" bIns="0" anchor="ctr">
            <a:noAutofit/>
          </a:bodyPr>
          <a:lstStyle/>
          <a:p>
            <a:pPr marL="216000" indent="-216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возможность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выбора индивидуальных заданий, исходя из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возможностей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потребностей дошкольника: выбор содержания, типологии и сложности задания</a:t>
            </a:r>
          </a:p>
          <a:p>
            <a:pPr marL="216000" indent="-216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индивидуальное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распределение ролей учащихся при групповом (коллективном) выполнении заданий (разыгрываем сценку по ролям)</a:t>
            </a:r>
          </a:p>
          <a:p>
            <a:pPr marL="216000" indent="-216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возможность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индивидуального подбора хрестоматийного материала для каждого ребёнка</a:t>
            </a:r>
          </a:p>
          <a:p>
            <a:pPr marL="216000" indent="-216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6000" indent="-216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 descr="Изображение выглядит как фотография, небо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A2DA656D-DDAC-4D70-8AF3-2133205224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373" r="34778" b="-1"/>
          <a:stretch/>
        </p:blipFill>
        <p:spPr>
          <a:xfrm>
            <a:off x="257814" y="1517327"/>
            <a:ext cx="1764856" cy="2978464"/>
          </a:xfrm>
          <a:prstGeom prst="rect">
            <a:avLst/>
          </a:prstGeom>
          <a:ln w="31750" cap="sq">
            <a:noFill/>
            <a:miter lim="800000"/>
          </a:ln>
        </p:spPr>
      </p:pic>
      <p:pic>
        <p:nvPicPr>
          <p:cNvPr id="6" name="Рисунок 5" descr="Изображение выглядит как снимок экран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41890606-C8EE-4280-942E-44A28DBDD48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516" r="2" b="2"/>
          <a:stretch/>
        </p:blipFill>
        <p:spPr>
          <a:xfrm>
            <a:off x="2127970" y="1517327"/>
            <a:ext cx="5459554" cy="2978464"/>
          </a:xfrm>
          <a:prstGeom prst="rect">
            <a:avLst/>
          </a:prstGeom>
          <a:ln w="31750" cap="sq">
            <a:noFill/>
            <a:miter lim="800000"/>
          </a:ln>
        </p:spPr>
      </p:pic>
      <p:pic>
        <p:nvPicPr>
          <p:cNvPr id="7" name="Рисунок 6" descr="Изображение выглядит как текст, карт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7CFCFE28-9A80-4795-A218-73EA1A8A722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263" r="19938" b="-6"/>
          <a:stretch/>
        </p:blipFill>
        <p:spPr>
          <a:xfrm>
            <a:off x="7697035" y="1520118"/>
            <a:ext cx="1296152" cy="1470176"/>
          </a:xfrm>
          <a:prstGeom prst="rect">
            <a:avLst/>
          </a:prstGeom>
          <a:ln w="31750" cap="sq">
            <a:noFill/>
            <a:miter lim="800000"/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9AA6148-6876-4637-9072-2C5A89C40B2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104" r="39906" b="3"/>
          <a:stretch/>
        </p:blipFill>
        <p:spPr>
          <a:xfrm>
            <a:off x="7704261" y="3060257"/>
            <a:ext cx="1284206" cy="1435534"/>
          </a:xfrm>
          <a:prstGeom prst="rect">
            <a:avLst/>
          </a:prstGeom>
          <a:ln w="31750" cap="sq"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1408282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76671"/>
            <a:ext cx="9144000" cy="931539"/>
          </a:xfrm>
          <a:solidFill>
            <a:srgbClr val="85DBE9"/>
          </a:solidFill>
        </p:spPr>
        <p:txBody>
          <a:bodyPr>
            <a:normAutofit/>
          </a:bodyPr>
          <a:lstStyle/>
          <a:p>
            <a:pPr marL="432000">
              <a:lnSpc>
                <a:spcPct val="100000"/>
              </a:lnSpc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ОЦЕНИВАНИЕ РЕЗУЛЬТАТОВ в МЭО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1408210"/>
            <a:ext cx="5608368" cy="36348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3964" y="5085184"/>
            <a:ext cx="3960440" cy="166945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75209" y="1844824"/>
            <a:ext cx="267968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 каждом объекте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существляется оперативное оценивание деятельности ребенка с помощью анимированных озвученных персонажей, отображающих различные реакции на уровень успешности выполнения заданий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5824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EE928EEE-53CF-4E5E-BAD6-8B35C78362E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68" t="1" r="6529" b="-4"/>
          <a:stretch/>
        </p:blipFill>
        <p:spPr>
          <a:xfrm>
            <a:off x="0" y="3818554"/>
            <a:ext cx="5009745" cy="303944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7F92A5C-E6DB-4432-A9AF-18B9A2F2FE6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87" r="199"/>
          <a:stretch/>
        </p:blipFill>
        <p:spPr>
          <a:xfrm>
            <a:off x="0" y="1196753"/>
            <a:ext cx="5009745" cy="2823661"/>
          </a:xfrm>
          <a:prstGeom prst="rect">
            <a:avLst/>
          </a:prstGeom>
        </p:spPr>
      </p:pic>
      <p:pic>
        <p:nvPicPr>
          <p:cNvPr id="10" name="Рисунок 9" descr="Изображение выглядит как канцелярские товары, конверт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B1198FC5-657F-4031-B775-5064B8E5432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6" r="3616" b="-4"/>
          <a:stretch/>
        </p:blipFill>
        <p:spPr>
          <a:xfrm>
            <a:off x="1943207" y="5320609"/>
            <a:ext cx="826951" cy="96271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8088B54-841C-4A92-A99D-A81C8B4F0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76672"/>
            <a:ext cx="9143999" cy="720080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432000" defTabSz="914400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Способы оценивания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успешности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ребёнка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мэО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5532DD5-EBB6-4ADE-B2EB-64462D98BB61}"/>
              </a:ext>
            </a:extLst>
          </p:cNvPr>
          <p:cNvSpPr txBox="1"/>
          <p:nvPr/>
        </p:nvSpPr>
        <p:spPr>
          <a:xfrm>
            <a:off x="5389122" y="1465290"/>
            <a:ext cx="3541975" cy="181969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>
              <a:lnSpc>
                <a:spcPct val="110000"/>
              </a:lnSpc>
              <a:spcAft>
                <a:spcPts val="0"/>
              </a:spcAft>
              <a:buClr>
                <a:schemeClr val="accent2"/>
              </a:buClr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Оперативное представление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результатов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детей родител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ям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для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обсуждения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Aft>
                <a:spcPts val="0"/>
              </a:spcAft>
              <a:buClr>
                <a:schemeClr val="accent2"/>
              </a:buClr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а также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анализа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достижений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Aft>
                <a:spcPts val="0"/>
              </a:spcAft>
              <a:buClr>
                <a:schemeClr val="accent2"/>
              </a:buClr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ребёнка вместе с педагогом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C6BA11F5-DA26-4E63-9BAA-A24A1219AB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49493" y="3491541"/>
            <a:ext cx="1490802" cy="120464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154AB755-06ED-4FB3-AB47-8D32625F88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45790" y="4902740"/>
            <a:ext cx="4098209" cy="1865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014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41F9D8F-E13E-4753-B946-9FE4BE964B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4373" y="3767453"/>
            <a:ext cx="4301737" cy="2417413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2C2323D-F3B4-4502-8F4B-C49CC0939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720080"/>
          </a:xfrm>
        </p:spPr>
        <p:txBody>
          <a:bodyPr>
            <a:normAutofit/>
          </a:bodyPr>
          <a:lstStyle/>
          <a:p>
            <a:pPr marL="432000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Коммуникация с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родителями в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мэО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18C92C9-AE4E-48BC-84A3-3CF78C8BFE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1040" y="1605316"/>
            <a:ext cx="4302960" cy="234259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616CD3E-C7F5-4F9C-9976-F5A6B201EC5A}"/>
              </a:ext>
            </a:extLst>
          </p:cNvPr>
          <p:cNvSpPr txBox="1"/>
          <p:nvPr/>
        </p:nvSpPr>
        <p:spPr>
          <a:xfrm>
            <a:off x="251520" y="1655906"/>
            <a:ext cx="414457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Возможность в онлайн-режиме решать все насущные проблемы и вопросы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возникающие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детском саду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Возможность конфиденциального общения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 родителями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вопросам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психологического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физического состояния ребёнка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Возможность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непосредственного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контакта ребёнка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 родителями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ситуациях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когда он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этом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нуждается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AFF7FAC9-8B39-448B-A4DD-A5DC0F244A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6936" y="5063708"/>
            <a:ext cx="1984443" cy="1584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736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24744"/>
            <a:ext cx="2376264" cy="1152128"/>
          </a:xfrm>
        </p:spPr>
        <p:txBody>
          <a:bodyPr/>
          <a:lstStyle/>
          <a:p>
            <a:pPr marL="0" indent="0">
              <a:lnSpc>
                <a:spcPct val="100000"/>
              </a:lnSpc>
            </a:pPr>
            <a:r>
              <a:rPr lang="ru-RU" sz="2000" spc="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ОЖИДАЕМЫЕ РЕЗУЛЬТАТЫ</a:t>
            </a:r>
            <a:endParaRPr lang="en-US" sz="2000" spc="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half" idx="4294967295"/>
          </p:nvPr>
        </p:nvSpPr>
        <p:spPr>
          <a:xfrm>
            <a:off x="2843807" y="476671"/>
            <a:ext cx="6300193" cy="6336000"/>
          </a:xfrm>
        </p:spPr>
        <p:txBody>
          <a:bodyPr lIns="360000" tIns="0" rIns="360000" bIns="0" anchor="ctr">
            <a:normAutofit/>
          </a:bodyPr>
          <a:lstStyle/>
          <a:p>
            <a:pPr marL="288000" indent="-288000">
              <a:lnSpc>
                <a:spcPct val="100000"/>
              </a:lnSpc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Физически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развитый, овладевший основными культурно-гигиеническими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навыками</a:t>
            </a:r>
          </a:p>
          <a:p>
            <a:pPr marL="288000" indent="-288000">
              <a:lnSpc>
                <a:spcPct val="100000"/>
              </a:lnSpc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Любознательный,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активный</a:t>
            </a:r>
          </a:p>
          <a:p>
            <a:pPr marL="288000" indent="-288000">
              <a:lnSpc>
                <a:spcPct val="100000"/>
              </a:lnSpc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Эмоционально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отзывчивый</a:t>
            </a:r>
          </a:p>
          <a:p>
            <a:pPr marL="288000" indent="-288000">
              <a:lnSpc>
                <a:spcPct val="100000"/>
              </a:lnSpc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Способный управлять своим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поведением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планировать свои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действия</a:t>
            </a:r>
          </a:p>
          <a:p>
            <a:pPr marL="288000" indent="-288000">
              <a:lnSpc>
                <a:spcPct val="100000"/>
              </a:lnSpc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Овладевший средствами общения и способами взаимодействия с взрослыми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сверстниками</a:t>
            </a:r>
          </a:p>
          <a:p>
            <a:pPr marL="288000" indent="-288000">
              <a:lnSpc>
                <a:spcPct val="100000"/>
              </a:lnSpc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Способный решать интеллектуальные и личностные задачи (проблемы), адекватные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возрасту</a:t>
            </a:r>
          </a:p>
          <a:p>
            <a:pPr marL="288000" indent="-288000">
              <a:lnSpc>
                <a:spcPct val="100000"/>
              </a:lnSpc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Имеющий первичные представления о себе, семье, обществе, государстве, мире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природе</a:t>
            </a:r>
          </a:p>
          <a:p>
            <a:pPr marL="288000" indent="-288000">
              <a:lnSpc>
                <a:spcPct val="100000"/>
              </a:lnSpc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Овладевший универсальными предпосылками учебной деятельности: умениями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работать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правилу и образцу, слушать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взрослого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выполнять его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инструкции </a:t>
            </a:r>
          </a:p>
          <a:p>
            <a:pPr marL="288000" indent="-288000">
              <a:lnSpc>
                <a:spcPct val="100000"/>
              </a:lnSpc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Овладевший необходимыми умениями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навыками,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 том числе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основами цифровой грамотности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4516" y="2699752"/>
            <a:ext cx="242126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Формирование личности ребенка-дошкольника, готового к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обучению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школе: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79512" y="2648538"/>
            <a:ext cx="2376264" cy="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0725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720080"/>
          </a:xfrm>
        </p:spPr>
        <p:txBody>
          <a:bodyPr>
            <a:normAutofit/>
          </a:bodyPr>
          <a:lstStyle/>
          <a:p>
            <a:pPr marL="432000"/>
            <a:r>
              <a:rPr lang="ru-R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Преемственный Портрет выпускника</a:t>
            </a:r>
            <a:endParaRPr lang="ru-RU" sz="2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2383943"/>
              </p:ext>
            </p:extLst>
          </p:nvPr>
        </p:nvGraphicFramePr>
        <p:xfrm>
          <a:off x="107950" y="1268413"/>
          <a:ext cx="8928100" cy="54814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32144"/>
                <a:gridCol w="4395956"/>
              </a:tblGrid>
              <a:tr h="810332">
                <a:tc>
                  <a:txBody>
                    <a:bodyPr/>
                    <a:lstStyle/>
                    <a:p>
                      <a:r>
                        <a:rPr lang="ru-RU" sz="1800" b="1" spc="-3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Дети</a:t>
                      </a:r>
                      <a:r>
                        <a:rPr lang="ru-RU" sz="1800" b="1" spc="-3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на этапе окончания дошкольного детства способны быть</a:t>
                      </a:r>
                      <a:endParaRPr lang="ru-RU" sz="1800" b="1" spc="-3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Обучающиеся на</a:t>
                      </a:r>
                      <a:r>
                        <a:rPr lang="ru-RU" sz="18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уровне начального общего образования стремятся быть</a:t>
                      </a:r>
                      <a:endParaRPr lang="ru-RU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891366">
                <a:tc>
                  <a:txBody>
                    <a:bodyPr/>
                    <a:lstStyle/>
                    <a:p>
                      <a:r>
                        <a:rPr lang="ru-RU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Любознательными</a:t>
                      </a:r>
                      <a:endParaRPr lang="ru-RU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Любознательными, активно и заинтересованно познающими мир </a:t>
                      </a:r>
                      <a:endParaRPr lang="ru-RU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1161476">
                <a:tc>
                  <a:txBody>
                    <a:bodyPr/>
                    <a:lstStyle/>
                    <a:p>
                      <a:pPr marL="0" marR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Обучаемыми, стремящимися к познанию нового, инициативными и самостоятельными </a:t>
                      </a:r>
                      <a:endParaRPr lang="ru-RU" sz="1800" b="0" dirty="0" smtClean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Владеющими основами умения учится, способными к организации собственной деятельности</a:t>
                      </a:r>
                      <a:endParaRPr lang="ru-RU" sz="1800" b="0" dirty="0" smtClean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351144">
                <a:tc>
                  <a:txBody>
                    <a:bodyPr/>
                    <a:lstStyle/>
                    <a:p>
                      <a:pPr marL="0" marR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Эрудированными</a:t>
                      </a:r>
                      <a:endParaRPr lang="ru-RU" sz="1800" b="0" dirty="0" smtClean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Знающими</a:t>
                      </a:r>
                      <a:endParaRPr lang="ru-RU" sz="1800" b="0" dirty="0" smtClean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621255">
                <a:tc>
                  <a:txBody>
                    <a:bodyPr/>
                    <a:lstStyle/>
                    <a:p>
                      <a:pPr marL="0" marR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Думающими и анализирующими</a:t>
                      </a:r>
                      <a:endParaRPr lang="ru-RU" sz="1800" b="0" dirty="0" smtClean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Думающими и анализирующими</a:t>
                      </a:r>
                      <a:endParaRPr lang="ru-RU" sz="1800" b="0" dirty="0" smtClean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1161476">
                <a:tc>
                  <a:txBody>
                    <a:bodyPr/>
                    <a:lstStyle/>
                    <a:p>
                      <a:pPr marL="0" marR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Физически активными и развитыми, стремящимися сохранить и укрепить свое здоровье</a:t>
                      </a:r>
                      <a:endParaRPr lang="ru-RU" sz="1800" b="0" dirty="0" smtClean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Выполняющими правила здорового и безопасного для себя и окружающих образа жизни</a:t>
                      </a:r>
                      <a:endParaRPr lang="ru-RU" sz="1800" b="0" dirty="0" smtClean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351144">
                <a:tc>
                  <a:txBody>
                    <a:bodyPr/>
                    <a:lstStyle/>
                    <a:p>
                      <a:pPr marL="0" marR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Эффективно общающимися</a:t>
                      </a:r>
                      <a:endParaRPr lang="ru-RU" sz="1800" b="0" dirty="0" smtClean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Эффективно общающимися</a:t>
                      </a:r>
                      <a:endParaRPr lang="ru-RU" sz="1800" b="0" dirty="0" smtClean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0936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46" y="476672"/>
            <a:ext cx="9144446" cy="720080"/>
          </a:xfrm>
        </p:spPr>
        <p:txBody>
          <a:bodyPr>
            <a:normAutofit/>
          </a:bodyPr>
          <a:lstStyle/>
          <a:p>
            <a:pPr marL="432000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Преемственный Портрет выпускника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16463355"/>
              </p:ext>
            </p:extLst>
          </p:nvPr>
        </p:nvGraphicFramePr>
        <p:xfrm>
          <a:off x="107950" y="1268413"/>
          <a:ext cx="8928100" cy="55117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050"/>
                <a:gridCol w="4464050"/>
              </a:tblGrid>
              <a:tr h="767384">
                <a:tc>
                  <a:txBody>
                    <a:bodyPr/>
                    <a:lstStyle/>
                    <a:p>
                      <a:r>
                        <a:rPr lang="ru-RU" sz="1800" b="1" spc="-3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Дети</a:t>
                      </a:r>
                      <a:r>
                        <a:rPr lang="ru-RU" sz="1800" b="1" spc="-3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на этапе окончания дошкольного детства способны быть</a:t>
                      </a:r>
                      <a:endParaRPr lang="ru-RU" sz="1800" b="1" spc="-3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Обучающиеся на</a:t>
                      </a:r>
                      <a:r>
                        <a:rPr lang="ru-RU" sz="18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уровне начального общего образования стремятся быть</a:t>
                      </a:r>
                      <a:endParaRPr lang="ru-RU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444595">
                <a:tc>
                  <a:txBody>
                    <a:bodyPr/>
                    <a:lstStyle/>
                    <a:p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Объективными и непредвзятыми</a:t>
                      </a:r>
                      <a:endParaRPr lang="ru-RU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Объективными и непредвзятыми</a:t>
                      </a:r>
                      <a:endParaRPr lang="ru-RU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1425142">
                <a:tc>
                  <a:txBody>
                    <a:bodyPr/>
                    <a:lstStyle/>
                    <a:p>
                      <a:pPr marL="0" marR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Любящими свою семью, имеющими представление о малой и большой Родине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Любящими свой народ, свой край и свою Родину; уважающими и принимающими ценности семьи и общества</a:t>
                      </a:r>
                      <a:endParaRPr lang="ru-RU" sz="1800" b="0" dirty="0" smtClean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1096263">
                <a:tc>
                  <a:txBody>
                    <a:bodyPr/>
                    <a:lstStyle/>
                    <a:p>
                      <a:pPr marL="0" marR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Социально адаптированными, неравнодушными</a:t>
                      </a:r>
                      <a:endParaRPr lang="ru-RU" sz="1800" b="0" dirty="0" smtClean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Уважающими и принимающими ценности семьи и общества, заботливыми, неравнодушными</a:t>
                      </a:r>
                    </a:p>
                  </a:txBody>
                  <a:tcPr anchor="ctr"/>
                </a:tc>
              </a:tr>
              <a:tr h="444595">
                <a:tc>
                  <a:txBody>
                    <a:bodyPr/>
                    <a:lstStyle/>
                    <a:p>
                      <a:pPr marL="0" marR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Гармонично развивающимися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Гармонично развивающимися</a:t>
                      </a:r>
                      <a:endParaRPr lang="ru-RU" sz="1800" b="0" dirty="0" smtClean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444595">
                <a:tc>
                  <a:txBody>
                    <a:bodyPr/>
                    <a:lstStyle/>
                    <a:p>
                      <a:pPr marL="0" marR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Решительными</a:t>
                      </a:r>
                      <a:endParaRPr lang="ru-RU" sz="1800" b="0" dirty="0" smtClean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Решительными</a:t>
                      </a:r>
                      <a:endParaRPr lang="ru-RU" sz="1800" b="0" dirty="0" smtClean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444595">
                <a:tc>
                  <a:txBody>
                    <a:bodyPr/>
                    <a:lstStyle/>
                    <a:p>
                      <a:pPr marL="0" marR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Анализирующими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Рефлексирующими</a:t>
                      </a:r>
                      <a:endParaRPr lang="ru-RU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444595">
                <a:tc>
                  <a:txBody>
                    <a:bodyPr/>
                    <a:lstStyle/>
                    <a:p>
                      <a:pPr marL="0" marR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Объективными и непредвзятыми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Объективными и непредвзятыми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2504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384"/>
            <a:ext cx="9144000" cy="1196752"/>
          </a:xfrm>
          <a:solidFill>
            <a:srgbClr val="85DBE9"/>
          </a:solidFill>
        </p:spPr>
        <p:txBody>
          <a:bodyPr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</a:p>
        </p:txBody>
      </p:sp>
      <p:sp>
        <p:nvSpPr>
          <p:cNvPr id="9" name="Подзаголовок 4"/>
          <p:cNvSpPr txBox="1">
            <a:spLocks/>
          </p:cNvSpPr>
          <p:nvPr/>
        </p:nvSpPr>
        <p:spPr>
          <a:xfrm>
            <a:off x="395536" y="3331404"/>
            <a:ext cx="3744416" cy="35265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Сайт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методического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сопровождения</a:t>
            </a:r>
          </a:p>
          <a:p>
            <a:pPr marL="0" indent="0" algn="r">
              <a:buNone/>
            </a:pPr>
            <a:endParaRPr lang="ru-RU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Форум</a:t>
            </a:r>
            <a:endParaRPr lang="ru-RU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endParaRPr lang="ru-RU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Актуальные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события</a:t>
            </a:r>
            <a:endParaRPr lang="ru-RU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endParaRPr lang="ru-RU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Корпоративная страница</a:t>
            </a:r>
          </a:p>
          <a:p>
            <a:pPr marL="0" indent="0" algn="r">
              <a:buNone/>
            </a:pPr>
            <a:endParaRPr lang="ru-RU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Сообщество учителей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715079"/>
            <a:ext cx="3001203" cy="659389"/>
          </a:xfrm>
          <a:prstGeom prst="rect">
            <a:avLst/>
          </a:prstGeom>
        </p:spPr>
      </p:pic>
      <p:sp>
        <p:nvSpPr>
          <p:cNvPr id="5" name="Подзаголовок 4"/>
          <p:cNvSpPr txBox="1">
            <a:spLocks/>
          </p:cNvSpPr>
          <p:nvPr/>
        </p:nvSpPr>
        <p:spPr>
          <a:xfrm>
            <a:off x="4427984" y="1668659"/>
            <a:ext cx="4716016" cy="7522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Россия, 127018, Москва, 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ул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. Сущёвский Вал, д. 16, стр. 4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www.mob-edu.ru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Тел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.: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+7 (495)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249-90-11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одзаголовок 4"/>
          <p:cNvSpPr txBox="1">
            <a:spLocks/>
          </p:cNvSpPr>
          <p:nvPr/>
        </p:nvSpPr>
        <p:spPr>
          <a:xfrm>
            <a:off x="4427984" y="3331404"/>
            <a:ext cx="4320480" cy="35265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https://metod.mob-edu.ru/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https://metod.mob-edu.ru/forums/forum/forum/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https://metod.mob-edu.ru/calendar-sobyitiy/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www.Facebook.com/MEO.eLearning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www.facebook.com/groups/mobilelearning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395536" y="2852936"/>
            <a:ext cx="8352928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1186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720080"/>
          </a:xfrm>
        </p:spPr>
        <p:txBody>
          <a:bodyPr/>
          <a:lstStyle/>
          <a:p>
            <a:pPr marL="432000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СТРАТЕГИИ РАЗВИТИЯ РОССИИ</a:t>
            </a:r>
          </a:p>
        </p:txBody>
      </p:sp>
      <p:sp>
        <p:nvSpPr>
          <p:cNvPr id="5" name="Объект 2"/>
          <p:cNvSpPr>
            <a:spLocks noGrp="1"/>
          </p:cNvSpPr>
          <p:nvPr>
            <p:ph sz="half" idx="1"/>
          </p:nvPr>
        </p:nvSpPr>
        <p:spPr>
          <a:xfrm>
            <a:off x="418288" y="1585609"/>
            <a:ext cx="3978613" cy="4803520"/>
          </a:xfrm>
        </p:spPr>
        <p:txBody>
          <a:bodyPr>
            <a:noAutofit/>
          </a:bodyPr>
          <a:lstStyle/>
          <a:p>
            <a:pPr marL="0" lvl="0" indent="0"/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Федеральный закон от 28 июня 2014 г. № 172-ФЗ «О стратегическом планировании в Российской Федерации»</a:t>
            </a:r>
          </a:p>
          <a:p>
            <a:pPr marL="0" lvl="0" indent="0"/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Указ Президента Российской Федерации от 7 мая 2018 г.№ 204 «О национальных целях и стратегических задачах развития Российской Федерации на период до 2024 года» </a:t>
            </a:r>
          </a:p>
          <a:p>
            <a:pPr marL="0" lvl="0" indent="0"/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Стратегия развития информационного общества в Российской Федерации на 2017 – 2030 годы (утверждена Указом Президента Российской Федерации от 9 мая 2017 г. № 203)</a:t>
            </a:r>
          </a:p>
          <a:p>
            <a:pPr marL="0" lvl="0" indent="0"/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Стратегия научно-технологического развития Российской Федерации (утверждена Указом Президента Российской Федерации от 1 декабря 2016 г. № 642)</a:t>
            </a:r>
          </a:p>
          <a:p>
            <a:pPr marL="0" lvl="0" indent="0"/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Постановление Правительства РФ от 18 апреля 2016 г. № 317 «О реализации Национальной технологической инициативы»</a:t>
            </a:r>
          </a:p>
          <a:p>
            <a:pPr marL="0" lvl="0" indent="0"/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Федеральный закон от 27 июня 2006 г. № 149-ФЗ «Об информации, информационных технологиях и о защите информации»</a:t>
            </a:r>
          </a:p>
        </p:txBody>
      </p:sp>
      <p:sp>
        <p:nvSpPr>
          <p:cNvPr id="8" name="Объект 3"/>
          <p:cNvSpPr txBox="1">
            <a:spLocks/>
          </p:cNvSpPr>
          <p:nvPr/>
        </p:nvSpPr>
        <p:spPr>
          <a:xfrm>
            <a:off x="4648200" y="1585609"/>
            <a:ext cx="4281791" cy="4837106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377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Федеральный закон от 29 декабря 2012 г. </a:t>
            </a: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№ 273-ФЗ 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«Об образовании в Российской Федерации»</a:t>
            </a:r>
          </a:p>
          <a:p>
            <a:pPr marL="0" indent="0"/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Федеральный закон от 29 июня 2015 г. № 162-ФЗ «О стандартизации в Российской Федерации»</a:t>
            </a:r>
          </a:p>
          <a:p>
            <a:pPr marL="0" indent="0"/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Программа «Цифровая экономика Российской Федерации» (утверждена распоряжением Правительства Российской Федерации от 28 июля 2017 г. № 1632-р)</a:t>
            </a:r>
          </a:p>
          <a:p>
            <a:pPr marL="0" indent="0"/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Доктрина информационной безопасности Российской Федерации» (утверждена Указом Президента Российской Федерации от 5 декабря 2016 г. № 646)</a:t>
            </a:r>
          </a:p>
          <a:p>
            <a:pPr marL="0" indent="0"/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Концепция государственной системы обнаружения, предупреждения и ликвидации последствий компьютерных атак на информационные ресурсы Российской Федерации (утверждена Президентом Российской Федерации 12 декабря 2014 г. № К1274)</a:t>
            </a:r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/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Федеральный закон от 29 декабря 2010 г. № 436-ФЗ «О защите детей от информации, причиняющей вред их здоровью и развитию</a:t>
            </a: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0944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7" name="Прямая соединительная линия 74"/>
          <p:cNvCxnSpPr>
            <a:cxnSpLocks noChangeShapeType="1"/>
          </p:cNvCxnSpPr>
          <p:nvPr/>
        </p:nvCxnSpPr>
        <p:spPr bwMode="auto">
          <a:xfrm flipV="1">
            <a:off x="1264850" y="3849779"/>
            <a:ext cx="299631" cy="759456"/>
          </a:xfrm>
          <a:prstGeom prst="line">
            <a:avLst/>
          </a:prstGeom>
          <a:noFill/>
          <a:ln w="44450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8" name="Прямая соединительная линия 89"/>
          <p:cNvCxnSpPr>
            <a:cxnSpLocks noChangeShapeType="1"/>
            <a:endCxn id="76" idx="1"/>
          </p:cNvCxnSpPr>
          <p:nvPr/>
        </p:nvCxnSpPr>
        <p:spPr bwMode="auto">
          <a:xfrm>
            <a:off x="2322254" y="3546039"/>
            <a:ext cx="746384" cy="207599"/>
          </a:xfrm>
          <a:prstGeom prst="line">
            <a:avLst/>
          </a:prstGeom>
          <a:noFill/>
          <a:ln w="44450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9" name="Прямая соединительная линия 91"/>
          <p:cNvCxnSpPr>
            <a:cxnSpLocks noChangeShapeType="1"/>
          </p:cNvCxnSpPr>
          <p:nvPr/>
        </p:nvCxnSpPr>
        <p:spPr bwMode="auto">
          <a:xfrm flipV="1">
            <a:off x="5416460" y="3518325"/>
            <a:ext cx="754971" cy="325804"/>
          </a:xfrm>
          <a:prstGeom prst="line">
            <a:avLst/>
          </a:prstGeom>
          <a:noFill/>
          <a:ln w="44450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0" name="Прямая соединительная линия 93"/>
          <p:cNvCxnSpPr>
            <a:cxnSpLocks noChangeShapeType="1"/>
          </p:cNvCxnSpPr>
          <p:nvPr/>
        </p:nvCxnSpPr>
        <p:spPr bwMode="auto">
          <a:xfrm flipV="1">
            <a:off x="1640088" y="5168198"/>
            <a:ext cx="745081" cy="203374"/>
          </a:xfrm>
          <a:prstGeom prst="line">
            <a:avLst/>
          </a:prstGeom>
          <a:noFill/>
          <a:ln w="44450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1" name="Прямая соединительная линия 95"/>
          <p:cNvCxnSpPr>
            <a:cxnSpLocks noChangeShapeType="1"/>
          </p:cNvCxnSpPr>
          <p:nvPr/>
        </p:nvCxnSpPr>
        <p:spPr bwMode="auto">
          <a:xfrm>
            <a:off x="3204478" y="4806512"/>
            <a:ext cx="2333792" cy="457376"/>
          </a:xfrm>
          <a:prstGeom prst="line">
            <a:avLst/>
          </a:prstGeom>
          <a:noFill/>
          <a:ln w="44450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" name="Прямая соединительная линия 98"/>
          <p:cNvCxnSpPr>
            <a:cxnSpLocks noChangeShapeType="1"/>
          </p:cNvCxnSpPr>
          <p:nvPr/>
        </p:nvCxnSpPr>
        <p:spPr bwMode="auto">
          <a:xfrm flipV="1">
            <a:off x="6505575" y="4975756"/>
            <a:ext cx="1012825" cy="103187"/>
          </a:xfrm>
          <a:prstGeom prst="line">
            <a:avLst/>
          </a:prstGeom>
          <a:noFill/>
          <a:ln w="44450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3" name="Прямая соединительная линия 100"/>
          <p:cNvCxnSpPr>
            <a:cxnSpLocks noChangeShapeType="1"/>
          </p:cNvCxnSpPr>
          <p:nvPr/>
        </p:nvCxnSpPr>
        <p:spPr bwMode="auto">
          <a:xfrm flipH="1" flipV="1">
            <a:off x="6837363" y="3862654"/>
            <a:ext cx="937738" cy="1026689"/>
          </a:xfrm>
          <a:prstGeom prst="line">
            <a:avLst/>
          </a:prstGeom>
          <a:noFill/>
          <a:ln w="44450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D6FA1F1-BD3C-494E-BBB6-81CD03D2B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76672"/>
            <a:ext cx="9143999" cy="720080"/>
          </a:xfrm>
        </p:spPr>
        <p:txBody>
          <a:bodyPr>
            <a:noAutofit/>
          </a:bodyPr>
          <a:lstStyle/>
          <a:p>
            <a:pPr marL="432000">
              <a:lnSpc>
                <a:spcPct val="100000"/>
              </a:lnSpc>
            </a:pPr>
            <a:r>
              <a:rPr lang="ru-RU" sz="3200" dirty="0"/>
              <a:t/>
            </a:r>
            <a:br>
              <a:rPr lang="ru-RU" sz="3200" dirty="0"/>
            </a:b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4" name="Заголовок 1"/>
          <p:cNvSpPr txBox="1">
            <a:spLocks/>
          </p:cNvSpPr>
          <p:nvPr/>
        </p:nvSpPr>
        <p:spPr>
          <a:xfrm>
            <a:off x="535021" y="4967161"/>
            <a:ext cx="8239328" cy="13369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defTabSz="914377">
              <a:lnSpc>
                <a:spcPct val="80000"/>
              </a:lnSpc>
              <a:spcBef>
                <a:spcPct val="0"/>
              </a:spcBef>
              <a:buNone/>
              <a:defRPr sz="2100" b="0" cap="none" spc="0" baseline="0">
                <a:ln/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«Нужно переходить к принципиально новым, в том числе индивидуальным технологиям обучения, с ранних лет прививать готовность к изменениям,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к творческому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поиску, учить работе в команде, что очень важно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в современном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мире, навыкам жизни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в цифровую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эпоху»</a:t>
            </a:r>
          </a:p>
        </p:txBody>
      </p:sp>
      <p:pic>
        <p:nvPicPr>
          <p:cNvPr id="25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206794"/>
            <a:ext cx="9143999" cy="3682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7" name="TextBox 256"/>
          <p:cNvSpPr txBox="1"/>
          <p:nvPr/>
        </p:nvSpPr>
        <p:spPr>
          <a:xfrm>
            <a:off x="690664" y="6347333"/>
            <a:ext cx="8083685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Послание Президента Федеральному Собранию 1 марта 2018 года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8" name="Заголовок 5"/>
          <p:cNvSpPr txBox="1">
            <a:spLocks/>
          </p:cNvSpPr>
          <p:nvPr/>
        </p:nvSpPr>
        <p:spPr>
          <a:xfrm>
            <a:off x="0" y="476672"/>
            <a:ext cx="8702212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377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2800" b="1" kern="1200" cap="all" spc="100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432000"/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СТРАТЕГИИ РАЗВИТИЯ РОССИИ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628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7" name="Прямая соединительная линия 74"/>
          <p:cNvCxnSpPr>
            <a:cxnSpLocks noChangeShapeType="1"/>
          </p:cNvCxnSpPr>
          <p:nvPr/>
        </p:nvCxnSpPr>
        <p:spPr bwMode="auto">
          <a:xfrm flipV="1">
            <a:off x="1264850" y="3849779"/>
            <a:ext cx="299631" cy="759456"/>
          </a:xfrm>
          <a:prstGeom prst="line">
            <a:avLst/>
          </a:prstGeom>
          <a:noFill/>
          <a:ln w="44450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8" name="Прямая соединительная линия 89"/>
          <p:cNvCxnSpPr>
            <a:cxnSpLocks noChangeShapeType="1"/>
          </p:cNvCxnSpPr>
          <p:nvPr/>
        </p:nvCxnSpPr>
        <p:spPr bwMode="auto">
          <a:xfrm>
            <a:off x="2322254" y="3546039"/>
            <a:ext cx="746384" cy="207599"/>
          </a:xfrm>
          <a:prstGeom prst="line">
            <a:avLst/>
          </a:prstGeom>
          <a:noFill/>
          <a:ln w="44450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9" name="Прямая соединительная линия 91"/>
          <p:cNvCxnSpPr>
            <a:cxnSpLocks noChangeShapeType="1"/>
          </p:cNvCxnSpPr>
          <p:nvPr/>
        </p:nvCxnSpPr>
        <p:spPr bwMode="auto">
          <a:xfrm flipV="1">
            <a:off x="5416460" y="3518325"/>
            <a:ext cx="754971" cy="325804"/>
          </a:xfrm>
          <a:prstGeom prst="line">
            <a:avLst/>
          </a:prstGeom>
          <a:noFill/>
          <a:ln w="44450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0" name="Прямая соединительная линия 93"/>
          <p:cNvCxnSpPr>
            <a:cxnSpLocks noChangeShapeType="1"/>
          </p:cNvCxnSpPr>
          <p:nvPr/>
        </p:nvCxnSpPr>
        <p:spPr bwMode="auto">
          <a:xfrm flipV="1">
            <a:off x="1640088" y="5168198"/>
            <a:ext cx="745081" cy="203374"/>
          </a:xfrm>
          <a:prstGeom prst="line">
            <a:avLst/>
          </a:prstGeom>
          <a:noFill/>
          <a:ln w="44450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1" name="Прямая соединительная линия 95"/>
          <p:cNvCxnSpPr>
            <a:cxnSpLocks noChangeShapeType="1"/>
          </p:cNvCxnSpPr>
          <p:nvPr/>
        </p:nvCxnSpPr>
        <p:spPr bwMode="auto">
          <a:xfrm>
            <a:off x="3204478" y="4806512"/>
            <a:ext cx="2333792" cy="457376"/>
          </a:xfrm>
          <a:prstGeom prst="line">
            <a:avLst/>
          </a:prstGeom>
          <a:noFill/>
          <a:ln w="44450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" name="Прямая соединительная линия 98"/>
          <p:cNvCxnSpPr>
            <a:cxnSpLocks noChangeShapeType="1"/>
          </p:cNvCxnSpPr>
          <p:nvPr/>
        </p:nvCxnSpPr>
        <p:spPr bwMode="auto">
          <a:xfrm flipV="1">
            <a:off x="6505575" y="4975756"/>
            <a:ext cx="1012825" cy="103187"/>
          </a:xfrm>
          <a:prstGeom prst="line">
            <a:avLst/>
          </a:prstGeom>
          <a:noFill/>
          <a:ln w="44450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3" name="Прямая соединительная линия 100"/>
          <p:cNvCxnSpPr>
            <a:cxnSpLocks noChangeShapeType="1"/>
          </p:cNvCxnSpPr>
          <p:nvPr/>
        </p:nvCxnSpPr>
        <p:spPr bwMode="auto">
          <a:xfrm flipH="1" flipV="1">
            <a:off x="6837363" y="3862654"/>
            <a:ext cx="937738" cy="1026689"/>
          </a:xfrm>
          <a:prstGeom prst="line">
            <a:avLst/>
          </a:prstGeom>
          <a:noFill/>
          <a:ln w="44450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D6FA1F1-BD3C-494E-BBB6-81CD03D2B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76672"/>
            <a:ext cx="9143999" cy="720080"/>
          </a:xfrm>
        </p:spPr>
        <p:txBody>
          <a:bodyPr>
            <a:noAutofit/>
          </a:bodyPr>
          <a:lstStyle/>
          <a:p>
            <a:pPr marL="432000">
              <a:lnSpc>
                <a:spcPct val="100000"/>
              </a:lnSpc>
            </a:pPr>
            <a:r>
              <a:rPr lang="ru-RU" sz="3200" dirty="0"/>
              <a:t/>
            </a:r>
            <a:br>
              <a:rPr lang="ru-RU" sz="3200" dirty="0"/>
            </a:b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4" name="Заголовок 1"/>
          <p:cNvSpPr txBox="1">
            <a:spLocks/>
          </p:cNvSpPr>
          <p:nvPr/>
        </p:nvSpPr>
        <p:spPr>
          <a:xfrm>
            <a:off x="5538270" y="1325366"/>
            <a:ext cx="3461891" cy="54350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>
            <a:lvl1pPr algn="l" defTabSz="914377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2800" b="1" kern="1200" cap="all" spc="100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400" dirty="0"/>
          </a:p>
        </p:txBody>
      </p:sp>
      <p:sp>
        <p:nvSpPr>
          <p:cNvPr id="258" name="Заголовок 5"/>
          <p:cNvSpPr txBox="1">
            <a:spLocks/>
          </p:cNvSpPr>
          <p:nvPr/>
        </p:nvSpPr>
        <p:spPr>
          <a:xfrm>
            <a:off x="-2" y="476672"/>
            <a:ext cx="9144002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377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2800" b="1" kern="1200" cap="all" spc="100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432000"/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СТРАТЕГИИ РАЗВИТИЯ РОССИИ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38" name="Picture 2" descr="https://cloudstatic.eva.ru/eva/370000-380000/378351/channel/623472691143416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196752"/>
            <a:ext cx="5691883" cy="5661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Объект 2">
            <a:extLst>
              <a:ext uri="{FF2B5EF4-FFF2-40B4-BE49-F238E27FC236}">
                <a16:creationId xmlns="" xmlns:a16="http://schemas.microsoft.com/office/drawing/2014/main" id="{6B5D930C-E1DA-411E-89AA-C4B252A225FA}"/>
              </a:ext>
            </a:extLst>
          </p:cNvPr>
          <p:cNvSpPr txBox="1">
            <a:spLocks/>
          </p:cNvSpPr>
          <p:nvPr/>
        </p:nvSpPr>
        <p:spPr bwMode="auto">
          <a:xfrm>
            <a:off x="6021421" y="1325366"/>
            <a:ext cx="2874941" cy="5279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287338" indent="-287338"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Char char="•"/>
              <a:defRPr sz="2000">
                <a:solidFill>
                  <a:srgbClr val="2929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4488" indent="-180975">
              <a:spcBef>
                <a:spcPct val="20000"/>
              </a:spcBef>
              <a:spcAft>
                <a:spcPct val="30000"/>
              </a:spcAft>
              <a:buClr>
                <a:schemeClr val="folHlink"/>
              </a:buClr>
              <a:buChar char="•"/>
              <a:defRPr>
                <a:solidFill>
                  <a:srgbClr val="2929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536575" indent="-1905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Char char="•"/>
              <a:defRPr sz="1600">
                <a:solidFill>
                  <a:srgbClr val="2929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709613" indent="-17145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Char char="•"/>
              <a:defRPr sz="1400">
                <a:solidFill>
                  <a:srgbClr val="2929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876300" indent="-161925">
              <a:spcBef>
                <a:spcPct val="20000"/>
              </a:spcBef>
              <a:buClr>
                <a:srgbClr val="CC0000"/>
              </a:buClr>
              <a:buChar char="•"/>
              <a:defRPr sz="1200">
                <a:solidFill>
                  <a:srgbClr val="2929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1333500" indent="-16192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Char char="•"/>
              <a:defRPr sz="1200">
                <a:solidFill>
                  <a:srgbClr val="2929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1790700" indent="-16192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Char char="•"/>
              <a:defRPr sz="1200">
                <a:solidFill>
                  <a:srgbClr val="2929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2247900" indent="-16192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Char char="•"/>
              <a:defRPr sz="1200">
                <a:solidFill>
                  <a:srgbClr val="2929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2705100" indent="-16192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Char char="•"/>
              <a:defRPr sz="1200">
                <a:solidFill>
                  <a:srgbClr val="2929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>
              <a:buNone/>
            </a:pPr>
            <a:endParaRPr lang="ru-RU" sz="1800" dirty="0" smtClean="0"/>
          </a:p>
          <a:p>
            <a:pPr marL="0" indent="0">
              <a:buNone/>
            </a:pPr>
            <a:r>
              <a:rPr lang="ru-RU" sz="1800" dirty="0" smtClean="0"/>
              <a:t>Указ </a:t>
            </a:r>
            <a:r>
              <a:rPr lang="ru-RU" sz="1800" dirty="0"/>
              <a:t>Президента РФ 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«</a:t>
            </a:r>
            <a:r>
              <a:rPr lang="ru-RU" sz="1800" dirty="0"/>
              <a:t>О национальных целях и стратегических задачах развития Российской Федерации на период до 2024 года» </a:t>
            </a:r>
          </a:p>
          <a:p>
            <a:endParaRPr lang="ru-RU" sz="1800" dirty="0" smtClean="0"/>
          </a:p>
          <a:p>
            <a:endParaRPr lang="ru-RU" sz="1800" dirty="0"/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r>
              <a:rPr lang="ru-RU" sz="1800" dirty="0" smtClean="0"/>
              <a:t>7 </a:t>
            </a:r>
            <a:r>
              <a:rPr lang="ru-RU" sz="1800" dirty="0"/>
              <a:t>мая 2018 года </a:t>
            </a:r>
            <a:r>
              <a:rPr lang="ru-RU" sz="1800" dirty="0" smtClean="0"/>
              <a:t>№ 204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710033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-2" y="2887451"/>
            <a:ext cx="9144000" cy="2147749"/>
          </a:xfrm>
          <a:prstGeom prst="rect">
            <a:avLst/>
          </a:prstGeom>
          <a:solidFill>
            <a:srgbClr val="85DBE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одзаголовок 2"/>
          <p:cNvSpPr txBox="1">
            <a:spLocks/>
          </p:cNvSpPr>
          <p:nvPr/>
        </p:nvSpPr>
        <p:spPr>
          <a:xfrm>
            <a:off x="663667" y="3274872"/>
            <a:ext cx="3317174" cy="1316581"/>
          </a:xfrm>
          <a:prstGeom prst="rect">
            <a:avLst/>
          </a:prstGeom>
        </p:spPr>
        <p:txBody>
          <a:bodyPr vert="horz" lIns="45720" tIns="45720" rIns="45720" bIns="45720" rtlCol="0">
            <a:noAutofit/>
          </a:bodyPr>
          <a:lstStyle>
            <a:lvl1pPr marL="91440" indent="-91440" algn="l" defTabSz="914377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8000" indent="-28800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B6452D"/>
              </a:buClr>
              <a:buFont typeface="Wingdings" panose="05000000000000000000" pitchFamily="2" charset="2"/>
              <a:buChar char="§"/>
            </a:pPr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Активным</a:t>
            </a:r>
          </a:p>
          <a:p>
            <a:pPr marL="288000" indent="-28800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B6452D"/>
              </a:buClr>
              <a:buFont typeface="Wingdings" panose="05000000000000000000" pitchFamily="2" charset="2"/>
              <a:buChar char="§"/>
            </a:pPr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Любознательным</a:t>
            </a:r>
            <a:endParaRPr lang="ru-RU" sz="24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одзаголовок 2"/>
          <p:cNvSpPr txBox="1">
            <a:spLocks/>
          </p:cNvSpPr>
          <p:nvPr/>
        </p:nvSpPr>
        <p:spPr>
          <a:xfrm>
            <a:off x="5285285" y="3274872"/>
            <a:ext cx="3317174" cy="1299690"/>
          </a:xfrm>
          <a:prstGeom prst="rect">
            <a:avLst/>
          </a:prstGeom>
        </p:spPr>
        <p:txBody>
          <a:bodyPr vert="horz" lIns="45720" tIns="45720" rIns="45720" bIns="45720" rtlCol="0">
            <a:noAutofit/>
          </a:bodyPr>
          <a:lstStyle>
            <a:lvl1pPr marL="91440" indent="-91440" algn="l" defTabSz="914377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8000" indent="-28800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B6452D"/>
              </a:buClr>
              <a:buFont typeface="Wingdings" panose="05000000000000000000" pitchFamily="2" charset="2"/>
              <a:buChar char="§"/>
            </a:pPr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Самостоятельным</a:t>
            </a:r>
          </a:p>
          <a:p>
            <a:pPr marL="288000" indent="-28800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B6452D"/>
              </a:buClr>
              <a:buFont typeface="Wingdings" panose="05000000000000000000" pitchFamily="2" charset="2"/>
              <a:buChar char="§"/>
            </a:pPr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Инициативным</a:t>
            </a:r>
          </a:p>
        </p:txBody>
      </p:sp>
      <p:pic>
        <p:nvPicPr>
          <p:cNvPr id="17" name="Рисунок 10" descr="Taste of mother nature stock photo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349" y="1215937"/>
            <a:ext cx="2825649" cy="16759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4" descr="Картинки по запросу активный ребенок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180" y="1215936"/>
            <a:ext cx="2751357" cy="1677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ÐÐ°ÑÑÐ¸Ð½ÐºÐ¸ Ð¿Ð¾ Ð·Ð°Ð¿ÑÐ¾ÑÑ ÑÐ°Ð¼Ð¾ÑÑÐ¾ÑÑÐµÐ»ÑÐ½ÑÐ¹ ÑÐµÐ±ÐµÐ½Ð¾Ðº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850" y="1215936"/>
            <a:ext cx="2389022" cy="1677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Похожее изображение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1230221"/>
            <a:ext cx="2419693" cy="1657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D6FA1F1-BD3C-494E-BBB6-81CD03D2B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76672"/>
            <a:ext cx="9143999" cy="720080"/>
          </a:xfrm>
        </p:spPr>
        <p:txBody>
          <a:bodyPr>
            <a:noAutofit/>
          </a:bodyPr>
          <a:lstStyle/>
          <a:p>
            <a:pPr marL="432000">
              <a:lnSpc>
                <a:spcPct val="100000"/>
              </a:lnSpc>
            </a:pPr>
            <a:r>
              <a:rPr lang="ru-RU" sz="3200" dirty="0"/>
              <a:t/>
            </a:r>
            <a:br>
              <a:rPr lang="ru-RU" sz="3200" dirty="0"/>
            </a:b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8" name="Заголовок 5"/>
          <p:cNvSpPr txBox="1">
            <a:spLocks/>
          </p:cNvSpPr>
          <p:nvPr/>
        </p:nvSpPr>
        <p:spPr>
          <a:xfrm>
            <a:off x="-1" y="476672"/>
            <a:ext cx="9143999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377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2800" b="1" kern="1200" cap="all" spc="100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432000"/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Каким мы хотим видеть ребенка?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Заголовок 5"/>
          <p:cNvSpPr txBox="1">
            <a:spLocks/>
          </p:cNvSpPr>
          <p:nvPr/>
        </p:nvSpPr>
        <p:spPr>
          <a:xfrm>
            <a:off x="2" y="5649207"/>
            <a:ext cx="9143998" cy="5639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377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2800" b="1" kern="1200" cap="all" spc="100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dirty="0">
                <a:solidFill>
                  <a:schemeClr val="tx1"/>
                </a:solidFill>
              </a:rPr>
              <a:t>ИССЛЕДОВАТЕЛЕМ И </a:t>
            </a:r>
            <a:r>
              <a:rPr lang="ru-RU" sz="2400" dirty="0" smtClean="0">
                <a:solidFill>
                  <a:schemeClr val="tx1"/>
                </a:solidFill>
              </a:rPr>
              <a:t>ПЕРВООТКРЫВАТЕЛЕМ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680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7" name="Прямая соединительная линия 74"/>
          <p:cNvCxnSpPr>
            <a:cxnSpLocks noChangeShapeType="1"/>
          </p:cNvCxnSpPr>
          <p:nvPr/>
        </p:nvCxnSpPr>
        <p:spPr bwMode="auto">
          <a:xfrm flipV="1">
            <a:off x="1264850" y="3849779"/>
            <a:ext cx="299631" cy="759456"/>
          </a:xfrm>
          <a:prstGeom prst="line">
            <a:avLst/>
          </a:prstGeom>
          <a:noFill/>
          <a:ln w="44450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8" name="Прямая соединительная линия 89"/>
          <p:cNvCxnSpPr>
            <a:cxnSpLocks noChangeShapeType="1"/>
          </p:cNvCxnSpPr>
          <p:nvPr/>
        </p:nvCxnSpPr>
        <p:spPr bwMode="auto">
          <a:xfrm>
            <a:off x="2322254" y="3546039"/>
            <a:ext cx="746384" cy="207599"/>
          </a:xfrm>
          <a:prstGeom prst="line">
            <a:avLst/>
          </a:prstGeom>
          <a:noFill/>
          <a:ln w="44450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9" name="Прямая соединительная линия 91"/>
          <p:cNvCxnSpPr>
            <a:cxnSpLocks noChangeShapeType="1"/>
          </p:cNvCxnSpPr>
          <p:nvPr/>
        </p:nvCxnSpPr>
        <p:spPr bwMode="auto">
          <a:xfrm flipV="1">
            <a:off x="5416460" y="3518325"/>
            <a:ext cx="754971" cy="325804"/>
          </a:xfrm>
          <a:prstGeom prst="line">
            <a:avLst/>
          </a:prstGeom>
          <a:noFill/>
          <a:ln w="44450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0" name="Прямая соединительная линия 93"/>
          <p:cNvCxnSpPr>
            <a:cxnSpLocks noChangeShapeType="1"/>
          </p:cNvCxnSpPr>
          <p:nvPr/>
        </p:nvCxnSpPr>
        <p:spPr bwMode="auto">
          <a:xfrm flipV="1">
            <a:off x="1640088" y="5168198"/>
            <a:ext cx="745081" cy="203374"/>
          </a:xfrm>
          <a:prstGeom prst="line">
            <a:avLst/>
          </a:prstGeom>
          <a:noFill/>
          <a:ln w="44450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" name="Прямая соединительная линия 98"/>
          <p:cNvCxnSpPr>
            <a:cxnSpLocks noChangeShapeType="1"/>
          </p:cNvCxnSpPr>
          <p:nvPr/>
        </p:nvCxnSpPr>
        <p:spPr bwMode="auto">
          <a:xfrm flipV="1">
            <a:off x="6505575" y="4975756"/>
            <a:ext cx="1012825" cy="103187"/>
          </a:xfrm>
          <a:prstGeom prst="line">
            <a:avLst/>
          </a:prstGeom>
          <a:noFill/>
          <a:ln w="44450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3" name="Прямая соединительная линия 100"/>
          <p:cNvCxnSpPr>
            <a:cxnSpLocks noChangeShapeType="1"/>
          </p:cNvCxnSpPr>
          <p:nvPr/>
        </p:nvCxnSpPr>
        <p:spPr bwMode="auto">
          <a:xfrm flipH="1" flipV="1">
            <a:off x="6837363" y="3862654"/>
            <a:ext cx="937738" cy="1026689"/>
          </a:xfrm>
          <a:prstGeom prst="line">
            <a:avLst/>
          </a:prstGeom>
          <a:noFill/>
          <a:ln w="44450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D6FA1F1-BD3C-494E-BBB6-81CD03D2B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76672"/>
            <a:ext cx="9143999" cy="720080"/>
          </a:xfrm>
        </p:spPr>
        <p:txBody>
          <a:bodyPr>
            <a:noAutofit/>
          </a:bodyPr>
          <a:lstStyle/>
          <a:p>
            <a:pPr marL="432000">
              <a:lnSpc>
                <a:spcPct val="100000"/>
              </a:lnSpc>
            </a:pPr>
            <a:r>
              <a:rPr lang="ru-RU" sz="3200" dirty="0"/>
              <a:t/>
            </a:r>
            <a:br>
              <a:rPr lang="ru-RU" sz="3200" dirty="0"/>
            </a:b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8" name="Заголовок 5"/>
          <p:cNvSpPr txBox="1">
            <a:spLocks/>
          </p:cNvSpPr>
          <p:nvPr/>
        </p:nvSpPr>
        <p:spPr>
          <a:xfrm>
            <a:off x="390418" y="476672"/>
            <a:ext cx="8311793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377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2800" b="1" kern="1200" cap="all" spc="100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>
                <a:solidFill>
                  <a:schemeClr val="tx1"/>
                </a:solidFill>
              </a:rPr>
              <a:t>СТРАТЕГИИ РАЗВИТИЯ РОССИИ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4" name="Рисунок 1">
            <a:extLst>
              <a:ext uri="{FF2B5EF4-FFF2-40B4-BE49-F238E27FC236}">
                <a16:creationId xmlns="" xmlns:a16="http://schemas.microsoft.com/office/drawing/2014/main" id="{86EDB6E5-7B3E-4855-AD83-23793B7463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89741"/>
            <a:ext cx="9146701" cy="568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ятиугольник 6">
            <a:extLst>
              <a:ext uri="{FF2B5EF4-FFF2-40B4-BE49-F238E27FC236}">
                <a16:creationId xmlns="" xmlns:a16="http://schemas.microsoft.com/office/drawing/2014/main" id="{E5EE6A1E-E9E8-41A8-A711-2AD443C78494}"/>
              </a:ext>
            </a:extLst>
          </p:cNvPr>
          <p:cNvSpPr/>
          <p:nvPr/>
        </p:nvSpPr>
        <p:spPr bwMode="auto">
          <a:xfrm flipH="1">
            <a:off x="3635896" y="3176588"/>
            <a:ext cx="5508104" cy="3673475"/>
          </a:xfrm>
          <a:custGeom>
            <a:avLst/>
            <a:gdLst>
              <a:gd name="connsiteX0" fmla="*/ 0 w 6174084"/>
              <a:gd name="connsiteY0" fmla="*/ 0 h 5400600"/>
              <a:gd name="connsiteX1" fmla="*/ 3473784 w 6174084"/>
              <a:gd name="connsiteY1" fmla="*/ 0 h 5400600"/>
              <a:gd name="connsiteX2" fmla="*/ 6174084 w 6174084"/>
              <a:gd name="connsiteY2" fmla="*/ 2700300 h 5400600"/>
              <a:gd name="connsiteX3" fmla="*/ 3473784 w 6174084"/>
              <a:gd name="connsiteY3" fmla="*/ 5400600 h 5400600"/>
              <a:gd name="connsiteX4" fmla="*/ 0 w 6174084"/>
              <a:gd name="connsiteY4" fmla="*/ 5400600 h 5400600"/>
              <a:gd name="connsiteX5" fmla="*/ 0 w 6174084"/>
              <a:gd name="connsiteY5" fmla="*/ 0 h 5400600"/>
              <a:gd name="connsiteX0" fmla="*/ 0 w 4890407"/>
              <a:gd name="connsiteY0" fmla="*/ 0 h 5400600"/>
              <a:gd name="connsiteX1" fmla="*/ 3473784 w 4890407"/>
              <a:gd name="connsiteY1" fmla="*/ 0 h 5400600"/>
              <a:gd name="connsiteX2" fmla="*/ 4890407 w 4890407"/>
              <a:gd name="connsiteY2" fmla="*/ 2665131 h 5400600"/>
              <a:gd name="connsiteX3" fmla="*/ 3473784 w 4890407"/>
              <a:gd name="connsiteY3" fmla="*/ 5400600 h 5400600"/>
              <a:gd name="connsiteX4" fmla="*/ 0 w 4890407"/>
              <a:gd name="connsiteY4" fmla="*/ 5400600 h 5400600"/>
              <a:gd name="connsiteX5" fmla="*/ 0 w 4890407"/>
              <a:gd name="connsiteY5" fmla="*/ 0 h 5400600"/>
              <a:gd name="connsiteX0" fmla="*/ 0 w 4776107"/>
              <a:gd name="connsiteY0" fmla="*/ 0 h 5400600"/>
              <a:gd name="connsiteX1" fmla="*/ 3473784 w 4776107"/>
              <a:gd name="connsiteY1" fmla="*/ 0 h 5400600"/>
              <a:gd name="connsiteX2" fmla="*/ 4776107 w 4776107"/>
              <a:gd name="connsiteY2" fmla="*/ 2665131 h 5400600"/>
              <a:gd name="connsiteX3" fmla="*/ 3473784 w 4776107"/>
              <a:gd name="connsiteY3" fmla="*/ 5400600 h 5400600"/>
              <a:gd name="connsiteX4" fmla="*/ 0 w 4776107"/>
              <a:gd name="connsiteY4" fmla="*/ 5400600 h 5400600"/>
              <a:gd name="connsiteX5" fmla="*/ 0 w 4776107"/>
              <a:gd name="connsiteY5" fmla="*/ 0 h 5400600"/>
              <a:gd name="connsiteX0" fmla="*/ 0 w 4535433"/>
              <a:gd name="connsiteY0" fmla="*/ 0 h 5400600"/>
              <a:gd name="connsiteX1" fmla="*/ 3473784 w 4535433"/>
              <a:gd name="connsiteY1" fmla="*/ 0 h 5400600"/>
              <a:gd name="connsiteX2" fmla="*/ 4535433 w 4535433"/>
              <a:gd name="connsiteY2" fmla="*/ 2656339 h 5400600"/>
              <a:gd name="connsiteX3" fmla="*/ 3473784 w 4535433"/>
              <a:gd name="connsiteY3" fmla="*/ 5400600 h 5400600"/>
              <a:gd name="connsiteX4" fmla="*/ 0 w 4535433"/>
              <a:gd name="connsiteY4" fmla="*/ 5400600 h 5400600"/>
              <a:gd name="connsiteX5" fmla="*/ 0 w 4535433"/>
              <a:gd name="connsiteY5" fmla="*/ 0 h 5400600"/>
              <a:gd name="connsiteX0" fmla="*/ 0 w 4168551"/>
              <a:gd name="connsiteY0" fmla="*/ 0 h 5400600"/>
              <a:gd name="connsiteX1" fmla="*/ 3473784 w 4168551"/>
              <a:gd name="connsiteY1" fmla="*/ 0 h 5400600"/>
              <a:gd name="connsiteX2" fmla="*/ 4168551 w 4168551"/>
              <a:gd name="connsiteY2" fmla="*/ 2656339 h 5400600"/>
              <a:gd name="connsiteX3" fmla="*/ 3473784 w 4168551"/>
              <a:gd name="connsiteY3" fmla="*/ 5400600 h 5400600"/>
              <a:gd name="connsiteX4" fmla="*/ 0 w 4168551"/>
              <a:gd name="connsiteY4" fmla="*/ 5400600 h 5400600"/>
              <a:gd name="connsiteX5" fmla="*/ 0 w 4168551"/>
              <a:gd name="connsiteY5" fmla="*/ 0 h 540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68551" h="5400600">
                <a:moveTo>
                  <a:pt x="0" y="0"/>
                </a:moveTo>
                <a:lnTo>
                  <a:pt x="3473784" y="0"/>
                </a:lnTo>
                <a:lnTo>
                  <a:pt x="4168551" y="2656339"/>
                </a:lnTo>
                <a:lnTo>
                  <a:pt x="3473784" y="5400600"/>
                </a:lnTo>
                <a:lnTo>
                  <a:pt x="0" y="54006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fontAlgn="base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/>
            </a:pPr>
            <a:endParaRPr lang="ru-RU" sz="2400" dirty="0">
              <a:solidFill>
                <a:srgbClr val="0A2A30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A4ABA83F-9F9C-41C9-A87B-618B634D2751}"/>
              </a:ext>
            </a:extLst>
          </p:cNvPr>
          <p:cNvSpPr/>
          <p:nvPr/>
        </p:nvSpPr>
        <p:spPr bwMode="auto">
          <a:xfrm>
            <a:off x="0" y="460375"/>
            <a:ext cx="9144000" cy="729366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108000" fontAlgn="base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/>
            </a:pPr>
            <a:endParaRPr lang="ru-RU" dirty="0">
              <a:solidFill>
                <a:srgbClr val="008000"/>
              </a:solidFill>
            </a:endParaRPr>
          </a:p>
        </p:txBody>
      </p:sp>
      <p:sp>
        <p:nvSpPr>
          <p:cNvPr id="17" name="Объект 2">
            <a:extLst>
              <a:ext uri="{FF2B5EF4-FFF2-40B4-BE49-F238E27FC236}">
                <a16:creationId xmlns="" xmlns:a16="http://schemas.microsoft.com/office/drawing/2014/main" id="{CEC49D21-05B1-4D48-97C0-19138453252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499992" y="3176588"/>
            <a:ext cx="4644009" cy="3673475"/>
          </a:xfrm>
        </p:spPr>
        <p:txBody>
          <a:bodyPr anchor="ctr">
            <a:noAutofit/>
          </a:bodyPr>
          <a:lstStyle/>
          <a:p>
            <a:pPr marL="287338" indent="-287338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Количество активных юных пользователей</a:t>
            </a:r>
            <a:r>
              <a:rPr lang="en-US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сети выросло </a:t>
            </a:r>
            <a:r>
              <a:rPr lang="ru-RU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в 2,5 </a:t>
            </a:r>
            <a:r>
              <a:rPr lang="ru-RU" alt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раза </a:t>
            </a:r>
            <a:r>
              <a:rPr lang="ru-RU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за последние </a:t>
            </a:r>
            <a:r>
              <a:rPr lang="ru-RU" alt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 года</a:t>
            </a:r>
            <a:endParaRPr lang="ru-RU" alt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7338" indent="-287338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endParaRPr lang="ru-RU" alt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7338" indent="-287338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Дети не просто в фарватере новых процессов — они </a:t>
            </a:r>
            <a:r>
              <a:rPr lang="ru-RU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прокладывают курс</a:t>
            </a:r>
          </a:p>
          <a:p>
            <a:pPr marL="287338" indent="-287338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endParaRPr lang="ru-RU" alt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7338" indent="-287338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r>
              <a:rPr lang="ru-RU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Дети 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живут в двух мирах — </a:t>
            </a:r>
            <a:b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реальном и виртуальном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7338" indent="-287338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endParaRPr lang="ru-RU" alt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7338" indent="-287338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r>
              <a:rPr lang="ru-RU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Работа и коммуникация через</a:t>
            </a:r>
            <a:r>
              <a:rPr lang="en-US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интернет</a:t>
            </a:r>
          </a:p>
          <a:p>
            <a:pPr marL="287338" indent="-287338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endParaRPr lang="ru-RU" alt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7338" indent="-287338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r>
              <a:rPr lang="ru-RU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Высокий уровень мобильности</a:t>
            </a:r>
          </a:p>
        </p:txBody>
      </p:sp>
      <p:sp>
        <p:nvSpPr>
          <p:cNvPr id="18" name="Объект 2">
            <a:extLst>
              <a:ext uri="{FF2B5EF4-FFF2-40B4-BE49-F238E27FC236}">
                <a16:creationId xmlns="" xmlns:a16="http://schemas.microsoft.com/office/drawing/2014/main" id="{6B5D930C-E1DA-411E-89AA-C4B252A225FA}"/>
              </a:ext>
            </a:extLst>
          </p:cNvPr>
          <p:cNvSpPr txBox="1">
            <a:spLocks/>
          </p:cNvSpPr>
          <p:nvPr/>
        </p:nvSpPr>
        <p:spPr bwMode="auto">
          <a:xfrm>
            <a:off x="390418" y="1320244"/>
            <a:ext cx="5620695" cy="1718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287338" indent="-287338"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Char char="•"/>
              <a:defRPr sz="2000">
                <a:solidFill>
                  <a:srgbClr val="2929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4488" indent="-180975">
              <a:spcBef>
                <a:spcPct val="20000"/>
              </a:spcBef>
              <a:spcAft>
                <a:spcPct val="30000"/>
              </a:spcAft>
              <a:buClr>
                <a:schemeClr val="folHlink"/>
              </a:buClr>
              <a:buChar char="•"/>
              <a:defRPr>
                <a:solidFill>
                  <a:srgbClr val="2929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536575" indent="-1905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Char char="•"/>
              <a:defRPr sz="1600">
                <a:solidFill>
                  <a:srgbClr val="2929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709613" indent="-17145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Char char="•"/>
              <a:defRPr sz="1400">
                <a:solidFill>
                  <a:srgbClr val="2929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876300" indent="-161925">
              <a:spcBef>
                <a:spcPct val="20000"/>
              </a:spcBef>
              <a:buClr>
                <a:srgbClr val="CC0000"/>
              </a:buClr>
              <a:buChar char="•"/>
              <a:defRPr sz="1200">
                <a:solidFill>
                  <a:srgbClr val="2929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1333500" indent="-16192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Char char="•"/>
              <a:defRPr sz="1200">
                <a:solidFill>
                  <a:srgbClr val="2929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1790700" indent="-16192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Char char="•"/>
              <a:defRPr sz="1200">
                <a:solidFill>
                  <a:srgbClr val="2929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2247900" indent="-16192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Char char="•"/>
              <a:defRPr sz="1200">
                <a:solidFill>
                  <a:srgbClr val="2929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2705100" indent="-16192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Char char="•"/>
              <a:defRPr sz="1200">
                <a:solidFill>
                  <a:srgbClr val="2929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r>
              <a:rPr lang="ru-RU" altLang="ru-RU" sz="1800" dirty="0" smtClean="0"/>
              <a:t>Сегодняшний первоклассник, поступив</a:t>
            </a:r>
            <a:r>
              <a:rPr lang="ru-RU" altLang="ru-RU" sz="1800" dirty="0"/>
              <a:t/>
            </a:r>
            <a:br>
              <a:rPr lang="ru-RU" altLang="ru-RU" sz="1800" dirty="0"/>
            </a:br>
            <a:r>
              <a:rPr lang="ru-RU" altLang="ru-RU" sz="1800" dirty="0" smtClean="0"/>
              <a:t>в институт, будет уже жить в Интернете вещей</a:t>
            </a:r>
            <a:endParaRPr lang="en-US" altLang="ru-RU" sz="1800" dirty="0" smtClean="0"/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endParaRPr lang="ru-RU" altLang="ru-RU" sz="1800" dirty="0" smtClean="0"/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r>
              <a:rPr lang="ru-RU" altLang="ru-RU" sz="1800" dirty="0" smtClean="0"/>
              <a:t>В </a:t>
            </a:r>
            <a:r>
              <a:rPr lang="ru-RU" altLang="ru-RU" sz="1800" dirty="0"/>
              <a:t>возрасте 30-35 </a:t>
            </a:r>
            <a:r>
              <a:rPr lang="ru-RU" altLang="ru-RU" sz="1800" dirty="0" smtClean="0"/>
              <a:t>лет — </a:t>
            </a:r>
            <a:r>
              <a:rPr lang="ru-RU" altLang="ru-RU" sz="1800" dirty="0"/>
              <a:t>в эпоху </a:t>
            </a:r>
            <a:r>
              <a:rPr lang="ru-RU" altLang="ru-RU" sz="1800" dirty="0" err="1" smtClean="0"/>
              <a:t>нейронета</a:t>
            </a:r>
            <a:r>
              <a:rPr lang="ru-RU" altLang="ru-RU" sz="1800" dirty="0"/>
              <a:t/>
            </a:r>
            <a:br>
              <a:rPr lang="ru-RU" altLang="ru-RU" sz="1800" dirty="0"/>
            </a:br>
            <a:r>
              <a:rPr lang="ru-RU" altLang="ru-RU" sz="1800" dirty="0" smtClean="0"/>
              <a:t>и </a:t>
            </a:r>
            <a:r>
              <a:rPr lang="ru-RU" altLang="ru-RU" sz="1800" dirty="0"/>
              <a:t>оцифровки сознания человека</a:t>
            </a:r>
          </a:p>
        </p:txBody>
      </p:sp>
      <p:sp>
        <p:nvSpPr>
          <p:cNvPr id="19" name="Заголовок 5"/>
          <p:cNvSpPr txBox="1">
            <a:spLocks/>
          </p:cNvSpPr>
          <p:nvPr/>
        </p:nvSpPr>
        <p:spPr>
          <a:xfrm>
            <a:off x="-2702" y="476672"/>
            <a:ext cx="9146701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377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2800" b="1" kern="1200" cap="all" spc="100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432000"/>
            <a:r>
              <a:rPr lang="ru-RU" sz="27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Современный дошкольник: какой он?</a:t>
            </a:r>
            <a:endParaRPr lang="ru-RU" sz="27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9226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1" y="1190159"/>
            <a:ext cx="3930163" cy="5667841"/>
          </a:xfrm>
          <a:prstGeom prst="rect">
            <a:avLst/>
          </a:prstGeom>
          <a:solidFill>
            <a:schemeClr val="tx1">
              <a:lumMod val="10000"/>
              <a:lumOff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465996" y="1884042"/>
            <a:ext cx="3121265" cy="4104542"/>
          </a:xfrm>
          <a:prstGeom prst="rect">
            <a:avLst/>
          </a:prstGeom>
        </p:spPr>
        <p:txBody>
          <a:bodyPr vert="horz" lIns="45720" tIns="45720" rIns="45720" bIns="45720" rtlCol="0">
            <a:noAutofit/>
          </a:bodyPr>
          <a:lstStyle>
            <a:lvl1pPr marL="91440" indent="-91440" algn="l" defTabSz="914377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8000" indent="-28800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B6452D"/>
              </a:buClr>
              <a:buFont typeface="Wingdings" panose="05000000000000000000" pitchFamily="2" charset="2"/>
              <a:buChar char="§"/>
            </a:pPr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Память</a:t>
            </a:r>
          </a:p>
          <a:p>
            <a:pPr marL="288000" indent="-28800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B6452D"/>
              </a:buClr>
              <a:buFont typeface="Wingdings" panose="05000000000000000000" pitchFamily="2" charset="2"/>
              <a:buChar char="§"/>
            </a:pPr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Внимание </a:t>
            </a:r>
          </a:p>
          <a:p>
            <a:pPr marL="288000" indent="-28800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B6452D"/>
              </a:buClr>
              <a:buFont typeface="Wingdings" panose="05000000000000000000" pitchFamily="2" charset="2"/>
              <a:buChar char="§"/>
            </a:pPr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Восприятие </a:t>
            </a:r>
          </a:p>
          <a:p>
            <a:pPr marL="288000" indent="-28800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B6452D"/>
              </a:buClr>
              <a:buFont typeface="Wingdings" panose="05000000000000000000" pitchFamily="2" charset="2"/>
              <a:buChar char="§"/>
            </a:pPr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«Клиповое» мышление</a:t>
            </a:r>
          </a:p>
          <a:p>
            <a:pPr marL="288000" indent="-28800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B6452D"/>
              </a:buClr>
              <a:buFont typeface="Wingdings" panose="05000000000000000000" pitchFamily="2" charset="2"/>
              <a:buChar char="§"/>
            </a:pPr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Феномен многозадачности </a:t>
            </a: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720080"/>
          </a:xfrm>
        </p:spPr>
        <p:txBody>
          <a:bodyPr/>
          <a:lstStyle/>
          <a:p>
            <a:pPr marL="432000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Дети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цифровые аборигены</a:t>
            </a:r>
          </a:p>
        </p:txBody>
      </p:sp>
      <p:pic>
        <p:nvPicPr>
          <p:cNvPr id="10" name="Picture 2" descr="C:\Users\j.muzychenko\Desktop\file36562761_cc07173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251" y="3624853"/>
            <a:ext cx="4921159" cy="31268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j.muzychenko\Desktop\1328357236_babies-playing-computer_1920x144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8273" y="1271759"/>
            <a:ext cx="3955113" cy="2839087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  <p:extLst>
      <p:ext uri="{BB962C8B-B14F-4D97-AF65-F5344CB8AC3E}">
        <p14:creationId xmlns:p14="http://schemas.microsoft.com/office/powerpoint/2010/main" val="3254634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1" y="1190159"/>
            <a:ext cx="3930163" cy="5667841"/>
          </a:xfrm>
          <a:prstGeom prst="rect">
            <a:avLst/>
          </a:prstGeom>
          <a:solidFill>
            <a:schemeClr val="tx1">
              <a:lumMod val="10000"/>
              <a:lumOff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515567" y="1828800"/>
            <a:ext cx="3015574" cy="4726004"/>
          </a:xfrm>
          <a:prstGeom prst="rect">
            <a:avLst/>
          </a:prstGeom>
        </p:spPr>
        <p:txBody>
          <a:bodyPr vert="horz" lIns="45720" tIns="45720" rIns="45720" bIns="45720" rtlCol="0">
            <a:noAutofit/>
          </a:bodyPr>
          <a:lstStyle>
            <a:lvl1pPr marL="91440" indent="-91440" algn="l" defTabSz="914377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 первую очередь запоминается не информация, а место где эта информация находится, способ, как до нее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добраться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2000" indent="-25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B6452D"/>
              </a:buClr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другое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запоминание</a:t>
            </a:r>
          </a:p>
          <a:p>
            <a:pPr marL="252000" indent="-25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B6452D"/>
              </a:buClr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другая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память</a:t>
            </a:r>
          </a:p>
          <a:p>
            <a:pPr marL="252000" indent="-25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B6452D"/>
              </a:buClr>
              <a:buFont typeface="Wingdings" panose="05000000000000000000" pitchFamily="2" charset="2"/>
              <a:buChar char="§"/>
            </a:pPr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другие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механизмы удержания информации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720080"/>
          </a:xfrm>
        </p:spPr>
        <p:txBody>
          <a:bodyPr/>
          <a:lstStyle/>
          <a:p>
            <a:pPr marL="432000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Память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ÐÐ°ÑÑÐ¸Ð½ÐºÐ¸ Ð¿Ð¾ Ð·Ð°Ð¿ÑÐ¾ÑÑ Ð¿Ð°Ð¼ÑÑÑ ÑÐµÐ±ÐµÐ½Ð¾Ð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0162" y="3898232"/>
            <a:ext cx="5213838" cy="29597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0162" y="1205251"/>
            <a:ext cx="5213838" cy="29432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6517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МЭО">
      <a:dk1>
        <a:srgbClr val="0A2A30"/>
      </a:dk1>
      <a:lt1>
        <a:sysClr val="window" lastClr="FFFFFF"/>
      </a:lt1>
      <a:dk2>
        <a:srgbClr val="323232"/>
      </a:dk2>
      <a:lt2>
        <a:srgbClr val="FFFFFF"/>
      </a:lt2>
      <a:accent1>
        <a:srgbClr val="49AEC3"/>
      </a:accent1>
      <a:accent2>
        <a:srgbClr val="F1BE49"/>
      </a:accent2>
      <a:accent3>
        <a:srgbClr val="CA4E44"/>
      </a:accent3>
      <a:accent4>
        <a:srgbClr val="64B161"/>
      </a:accent4>
      <a:accent5>
        <a:srgbClr val="2EB8D3"/>
      </a:accent5>
      <a:accent6>
        <a:srgbClr val="476D2D"/>
      </a:accent6>
      <a:hlink>
        <a:srgbClr val="124752"/>
      </a:hlink>
      <a:folHlink>
        <a:srgbClr val="64B161"/>
      </a:folHlink>
    </a:clrScheme>
    <a:fontScheme name="Open 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Тонкие сплошные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ntegral" id="{3577F8C9-A904-41D8-97D2-FD898F53F20E}" vid="{090DCB5F-146D-478A-852A-34B16FE9F3A8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Выявление межпредметных связей с использованием заданий с открытым</Template>
  <TotalTime>2974</TotalTime>
  <Words>3380</Words>
  <Application>Microsoft Office PowerPoint</Application>
  <PresentationFormat>Экран (4:3)</PresentationFormat>
  <Paragraphs>503</Paragraphs>
  <Slides>27</Slides>
  <Notes>23</Notes>
  <HiddenSlides>8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Интеграл</vt:lpstr>
      <vt:lpstr>Презентация PowerPoint</vt:lpstr>
      <vt:lpstr>НАВЫКИ И КОМПЕТЕНЦИИ xxI ВЕКА</vt:lpstr>
      <vt:lpstr>СТРАТЕГИИ РАЗВИТИЯ РОССИИ</vt:lpstr>
      <vt:lpstr> </vt:lpstr>
      <vt:lpstr> </vt:lpstr>
      <vt:lpstr> </vt:lpstr>
      <vt:lpstr> </vt:lpstr>
      <vt:lpstr>Дети — цифровые аборигены</vt:lpstr>
      <vt:lpstr>Память</vt:lpstr>
      <vt:lpstr>Внимание</vt:lpstr>
      <vt:lpstr>Восприятие </vt:lpstr>
      <vt:lpstr>«Клиповое» мышление</vt:lpstr>
      <vt:lpstr>Феномен Многозадачности </vt:lpstr>
      <vt:lpstr>Презентация PowerPoint</vt:lpstr>
      <vt:lpstr>Детский сад: от прошлого к будущему</vt:lpstr>
      <vt:lpstr>Основные преимущество мэо</vt:lpstr>
      <vt:lpstr>Возможности МЭО</vt:lpstr>
      <vt:lpstr>ОСНОВНЫЕ ОСОБЕННОСТИ содержания МЭО для Дошкольного образования</vt:lpstr>
      <vt:lpstr>Организация деятельности дошкольника с МЭО</vt:lpstr>
      <vt:lpstr>реализация индивидуального подхода в МЭО</vt:lpstr>
      <vt:lpstr>ОЦЕНИВАНИЕ РЕЗУЛЬТАТОВ в МЭО </vt:lpstr>
      <vt:lpstr>Способы оценивания успешности ребёнка в мэО</vt:lpstr>
      <vt:lpstr>Коммуникация с родителями в мэО</vt:lpstr>
      <vt:lpstr>ОЖИДАЕМЫЕ РЕЗУЛЬТАТЫ</vt:lpstr>
      <vt:lpstr>Преемственный Портрет выпускника</vt:lpstr>
      <vt:lpstr>Преемственный Портрет выпускника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Долгова Татьяна</dc:creator>
  <cp:lastModifiedBy>Курмашев Дмитрий</cp:lastModifiedBy>
  <cp:revision>197</cp:revision>
  <cp:lastPrinted>2018-07-13T10:37:24Z</cp:lastPrinted>
  <dcterms:created xsi:type="dcterms:W3CDTF">2018-06-15T09:46:19Z</dcterms:created>
  <dcterms:modified xsi:type="dcterms:W3CDTF">2019-01-10T06:59:36Z</dcterms:modified>
</cp:coreProperties>
</file>