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  <p:sldMasterId id="2147483936" r:id="rId2"/>
  </p:sldMasterIdLst>
  <p:sldIdLst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-96" y="-5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3048000" y="312420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048000" y="5003322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3828" y="1110597"/>
            <a:ext cx="2286000" cy="508000"/>
          </a:xfrm>
        </p:spPr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15.02.2017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959" y="4117661"/>
            <a:ext cx="3657600" cy="512064"/>
          </a:xfrm>
        </p:spPr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1215180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746176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2218944" y="5788152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2540000" y="4495800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767392" y="4928702"/>
            <a:ext cx="812800" cy="517524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15.02.2017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2352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15.02.2017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15.02.2017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15.02.2017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15.02.2017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15.02.2017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15.02.2017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15.02.2017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15.02.2017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15.02.2017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15.02.2017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15.02.2017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15.02.2017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15.02.2017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2008" y="1106932"/>
            <a:ext cx="2286000" cy="508000"/>
          </a:xfrm>
        </p:spPr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15.02.2017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208" y="4114800"/>
            <a:ext cx="3657600" cy="512064"/>
          </a:xfrm>
        </p:spPr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766272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2218944" y="579120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2505387" y="4479888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1213059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787488" y="4928702"/>
            <a:ext cx="812800" cy="517524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15.02.2017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15.02.2017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15.02.2017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15.02.2017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15.02.2017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15.02.2017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15.02.2017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15.02.2017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255" y="495462"/>
            <a:ext cx="10072254" cy="1638138"/>
          </a:xfrm>
        </p:spPr>
        <p:txBody>
          <a:bodyPr>
            <a:noAutofit/>
          </a:bodyPr>
          <a:lstStyle/>
          <a:p>
            <a:pPr algn="ctr"/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Методическое объединение</a:t>
            </a:r>
            <a:br>
              <a:rPr lang="ru-RU" sz="3600" dirty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Тема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: «Работа инструктора по физической культуре с детьми с ОВЗ»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8682" y="2022444"/>
            <a:ext cx="7076065" cy="4448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547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71864" y="692696"/>
            <a:ext cx="24322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Уровень ДОО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855640" y="1484784"/>
            <a:ext cx="2376264" cy="91440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Устав ДОО</a:t>
            </a:r>
            <a:endParaRPr lang="ru-RU" sz="2400" dirty="0">
              <a:solidFill>
                <a:prstClr val="white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888088" y="1484784"/>
            <a:ext cx="2376264" cy="91440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Приказы, локальные акты</a:t>
            </a:r>
            <a:endParaRPr lang="ru-RU" sz="2400" dirty="0">
              <a:solidFill>
                <a:prstClr val="white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783632" y="3212976"/>
            <a:ext cx="6768752" cy="208823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just">
              <a:buFont typeface="Wingdings" pitchFamily="2" charset="2"/>
              <a:buChar char="Ø"/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Договор с родителями основанный на заявлении и     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заключении ПМПК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Адаптированные образовательная и рабочие программы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Индивидуальный образовательный маршрут</a:t>
            </a:r>
          </a:p>
          <a:p>
            <a:pPr marL="342900" indent="-342900" algn="ctr">
              <a:buFont typeface="Wingdings" pitchFamily="2" charset="2"/>
              <a:buChar char="Ø"/>
            </a:pPr>
            <a:endParaRPr lang="ru-RU" dirty="0">
              <a:solidFill>
                <a:prstClr val="black"/>
              </a:solidFill>
            </a:endParaRPr>
          </a:p>
        </p:txBody>
      </p:sp>
      <p:cxnSp>
        <p:nvCxnSpPr>
          <p:cNvPr id="11" name="Прямая со стрелкой 10"/>
          <p:cNvCxnSpPr>
            <a:stCxn id="5" idx="2"/>
            <a:endCxn id="5" idx="2"/>
          </p:cNvCxnSpPr>
          <p:nvPr/>
        </p:nvCxnSpPr>
        <p:spPr>
          <a:xfrm>
            <a:off x="4043772" y="2399184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Стрелка вниз 17"/>
          <p:cNvSpPr/>
          <p:nvPr/>
        </p:nvSpPr>
        <p:spPr>
          <a:xfrm>
            <a:off x="4007769" y="2420888"/>
            <a:ext cx="45719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1" name="Стрелка вниз 20"/>
          <p:cNvSpPr/>
          <p:nvPr/>
        </p:nvSpPr>
        <p:spPr>
          <a:xfrm>
            <a:off x="8040217" y="2420888"/>
            <a:ext cx="45719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71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63552" y="764705"/>
            <a:ext cx="80648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Обоснование необходимости разработки ФГОС НОО для детей с ОВЗ 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57745" y="2204865"/>
            <a:ext cx="9476510" cy="36881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500"/>
              </a:spcBef>
              <a:spcAft>
                <a:spcPts val="500"/>
              </a:spcAft>
            </a:pPr>
            <a:r>
              <a:rPr lang="ru-RU" alt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Гарантировать</a:t>
            </a:r>
            <a:r>
              <a:rPr lang="ru-RU" alt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каждому ребенку с ОВЗ реализацию права на образование, соответствующего его потребностям и возможностям, </a:t>
            </a:r>
            <a:r>
              <a:rPr lang="ru-RU" alt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вне зависимости от:</a:t>
            </a:r>
          </a:p>
          <a:p>
            <a:pPr algn="just">
              <a:spcBef>
                <a:spcPts val="500"/>
              </a:spcBef>
              <a:spcAft>
                <a:spcPts val="500"/>
              </a:spcAft>
            </a:pPr>
            <a:endParaRPr lang="ru-RU" altLang="ru-RU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2437" indent="-342900">
              <a:spcBef>
                <a:spcPts val="500"/>
              </a:spcBef>
              <a:spcAft>
                <a:spcPts val="500"/>
              </a:spcAft>
              <a:buFont typeface="Wingdings" pitchFamily="2" charset="2"/>
              <a:buChar char="Ø"/>
            </a:pPr>
            <a:r>
              <a:rPr lang="ru-RU" alt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степени</a:t>
            </a:r>
            <a:r>
              <a:rPr lang="en-US" alt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тяжести нарушения психического развития </a:t>
            </a:r>
          </a:p>
          <a:p>
            <a:pPr marL="452437" indent="-342900">
              <a:spcBef>
                <a:spcPts val="500"/>
              </a:spcBef>
              <a:spcAft>
                <a:spcPts val="500"/>
              </a:spcAft>
              <a:buFont typeface="Wingdings" pitchFamily="2" charset="2"/>
              <a:buChar char="Ø"/>
            </a:pPr>
            <a:r>
              <a:rPr lang="ru-RU" alt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способности к освоению цензового уровня образования</a:t>
            </a:r>
          </a:p>
          <a:p>
            <a:pPr marL="452437" indent="-342900">
              <a:spcBef>
                <a:spcPts val="500"/>
              </a:spcBef>
              <a:spcAft>
                <a:spcPts val="500"/>
              </a:spcAft>
              <a:buFont typeface="Wingdings" pitchFamily="2" charset="2"/>
              <a:buChar char="Ø"/>
            </a:pPr>
            <a:r>
              <a:rPr lang="ru-RU" alt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вида учебного заведения</a:t>
            </a:r>
          </a:p>
          <a:p>
            <a:pPr marL="452437" indent="-342900">
              <a:spcBef>
                <a:spcPts val="500"/>
              </a:spcBef>
              <a:spcAft>
                <a:spcPts val="500"/>
              </a:spcAft>
              <a:buFont typeface="Wingdings" pitchFamily="2" charset="2"/>
              <a:buChar char="Ø"/>
            </a:pPr>
            <a:r>
              <a:rPr lang="ru-RU" alt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региона проживания</a:t>
            </a:r>
            <a:endParaRPr lang="ru-RU" alt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8979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51584" y="1484784"/>
            <a:ext cx="7560840" cy="4526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spcBef>
                <a:spcPts val="500"/>
              </a:spcBef>
              <a:spcAft>
                <a:spcPts val="500"/>
              </a:spcAft>
            </a:pPr>
            <a:r>
              <a:rPr lang="ru-RU" alt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нее входят дети с разными нарушениями развития:</a:t>
            </a:r>
          </a:p>
          <a:p>
            <a:pPr marL="457200" indent="-457200" algn="just">
              <a:spcBef>
                <a:spcPts val="300"/>
              </a:spcBef>
              <a:buFont typeface="Wingdings" pitchFamily="2" charset="2"/>
              <a:buChar char="Ø"/>
            </a:pPr>
            <a:r>
              <a:rPr lang="ru-RU" alt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слуха </a:t>
            </a:r>
          </a:p>
          <a:p>
            <a:pPr marL="457200" indent="-457200" algn="just">
              <a:spcBef>
                <a:spcPts val="300"/>
              </a:spcBef>
              <a:buFont typeface="Wingdings" pitchFamily="2" charset="2"/>
              <a:buChar char="Ø"/>
            </a:pPr>
            <a:r>
              <a:rPr lang="ru-RU" alt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зрения </a:t>
            </a:r>
          </a:p>
          <a:p>
            <a:pPr marL="457200" indent="-457200" algn="just">
              <a:spcBef>
                <a:spcPts val="300"/>
              </a:spcBef>
              <a:buFont typeface="Wingdings" pitchFamily="2" charset="2"/>
              <a:buChar char="Ø"/>
            </a:pPr>
            <a:r>
              <a:rPr lang="ru-RU" alt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речи</a:t>
            </a:r>
          </a:p>
          <a:p>
            <a:pPr marL="457200" indent="-457200" algn="just">
              <a:spcBef>
                <a:spcPts val="300"/>
              </a:spcBef>
              <a:buFont typeface="Wingdings" pitchFamily="2" charset="2"/>
              <a:buChar char="Ø"/>
            </a:pPr>
            <a:r>
              <a:rPr lang="ru-RU" alt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опорно-двигательного аппарата </a:t>
            </a:r>
          </a:p>
          <a:p>
            <a:pPr marL="457200" indent="-457200" algn="just">
              <a:spcBef>
                <a:spcPts val="300"/>
              </a:spcBef>
              <a:buFont typeface="Wingdings" pitchFamily="2" charset="2"/>
              <a:buChar char="Ø"/>
            </a:pPr>
            <a:r>
              <a:rPr lang="ru-RU" alt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задержкой психического развития</a:t>
            </a:r>
          </a:p>
          <a:p>
            <a:pPr marL="457200" indent="-457200" algn="just">
              <a:spcBef>
                <a:spcPts val="300"/>
              </a:spcBef>
              <a:buFont typeface="Wingdings" pitchFamily="2" charset="2"/>
              <a:buChar char="Ø"/>
            </a:pPr>
            <a:r>
              <a:rPr lang="ru-RU" alt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умственной отсталостью </a:t>
            </a:r>
          </a:p>
          <a:p>
            <a:pPr marL="457200" indent="-457200" algn="just">
              <a:spcBef>
                <a:spcPts val="300"/>
              </a:spcBef>
              <a:buFont typeface="Wingdings" pitchFamily="2" charset="2"/>
              <a:buChar char="Ø"/>
            </a:pPr>
            <a:r>
              <a:rPr lang="ru-RU" alt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выраженными расстройствами эмоционально-волевой сферы, включая нарушение </a:t>
            </a:r>
            <a:r>
              <a:rPr lang="ru-RU" altLang="ru-RU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аутистического</a:t>
            </a:r>
            <a:r>
              <a:rPr lang="ru-RU" alt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спектра (РДА)</a:t>
            </a:r>
          </a:p>
          <a:p>
            <a:pPr marL="457200" indent="-457200" algn="just">
              <a:spcBef>
                <a:spcPts val="300"/>
              </a:spcBef>
              <a:buFont typeface="Wingdings" pitchFamily="2" charset="2"/>
              <a:buChar char="Ø"/>
            </a:pPr>
            <a:r>
              <a:rPr lang="ru-RU" alt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множественными нарушениями развития (ТМНР)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35560" y="692696"/>
            <a:ext cx="79928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spcBef>
                <a:spcPts val="500"/>
              </a:spcBef>
              <a:spcAft>
                <a:spcPts val="500"/>
              </a:spcAft>
            </a:pPr>
            <a:r>
              <a:rPr lang="ru-RU" altLang="ru-RU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Группа детей с ОВЗ чрезвычайно неоднородна</a:t>
            </a:r>
            <a:r>
              <a:rPr lang="ru-RU" altLang="ru-RU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6754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39616" y="2492896"/>
            <a:ext cx="74168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Алгоритм действий инструктора ФК при реализации инклюзивного образования дошкольников</a:t>
            </a:r>
            <a:endParaRPr lang="ru-RU" sz="3200" dirty="0">
              <a:solidFill>
                <a:schemeClr val="accent1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0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703512" y="1196753"/>
            <a:ext cx="878497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ознакомление с диагнозом и </a:t>
            </a: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степенью тяжести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заболевания 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изучение показаний и </a:t>
            </a: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противопоказаний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двигательной 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активности при данном заболевании 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рациональное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планирование воздействий 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подбор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средств и выбор физических упражнений,   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составление комплексов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ограничение  нагрузки с учетом </a:t>
            </a: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принципов </a:t>
            </a:r>
            <a:r>
              <a:rPr lang="ru-RU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дозированности</a:t>
            </a: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и сбалансированности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физических упражнений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определение </a:t>
            </a: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индивидуальных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заданий на обычном 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занятии по физической культуре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выбор и изготовление </a:t>
            </a: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оборудования, атрибутов и пособий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консультативная </a:t>
            </a: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работа с семьей</a:t>
            </a:r>
            <a:endParaRPr lang="ru-RU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993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5143" y="84720"/>
            <a:ext cx="6875813" cy="3241951"/>
          </a:xfrm>
        </p:spPr>
        <p:txBody>
          <a:bodyPr/>
          <a:lstStyle/>
          <a:p>
            <a:pPr algn="ctr">
              <a:buNone/>
            </a:pPr>
            <a:r>
              <a:rPr lang="ru-RU" sz="4000" dirty="0">
                <a:solidFill>
                  <a:schemeClr val="accent6"/>
                </a:solidFill>
                <a:effectLst/>
              </a:rPr>
              <a:t>Приемы и методы физического развития детей, </a:t>
            </a:r>
            <a:r>
              <a:rPr lang="ru-RU" sz="4000" i="1" u="sng" dirty="0">
                <a:solidFill>
                  <a:schemeClr val="accent6"/>
                </a:solidFill>
                <a:effectLst/>
              </a:rPr>
              <a:t>имеющих нарушения </a:t>
            </a:r>
            <a:r>
              <a:rPr lang="ru-RU" sz="4000" i="1" u="sng" dirty="0" smtClean="0">
                <a:solidFill>
                  <a:schemeClr val="accent6"/>
                </a:solidFill>
                <a:effectLst/>
              </a:rPr>
              <a:t>зрения</a:t>
            </a:r>
            <a:r>
              <a:rPr lang="ru-RU" sz="2800" dirty="0">
                <a:solidFill>
                  <a:schemeClr val="accent6"/>
                </a:solidFill>
                <a:effectLst/>
              </a:rPr>
              <a:t/>
            </a:r>
            <a:br>
              <a:rPr lang="ru-RU" sz="2800" dirty="0">
                <a:solidFill>
                  <a:schemeClr val="accent6"/>
                </a:solidFill>
                <a:effectLst/>
              </a:rPr>
            </a:br>
            <a:endParaRPr lang="ru-RU" sz="2800" dirty="0">
              <a:solidFill>
                <a:schemeClr val="accent6"/>
              </a:solidFill>
              <a:effectLst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58" y="225632"/>
            <a:ext cx="4797631" cy="358989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1434" y="3326671"/>
            <a:ext cx="4999511" cy="3324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331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5520" y="459904"/>
            <a:ext cx="8568952" cy="1080120"/>
          </a:xfrm>
        </p:spPr>
        <p:txBody>
          <a:bodyPr>
            <a:normAutofit fontScale="90000"/>
          </a:bodyPr>
          <a:lstStyle/>
          <a:p>
            <a:pPr algn="ctr">
              <a:buNone/>
            </a:pPr>
            <a:r>
              <a:rPr lang="ru-RU" sz="4000" dirty="0">
                <a:solidFill>
                  <a:schemeClr val="accent6"/>
                </a:solidFill>
                <a:effectLst/>
              </a:rPr>
              <a:t>Метод практических упражнений</a:t>
            </a:r>
            <a:br>
              <a:rPr lang="ru-RU" sz="4000" dirty="0">
                <a:solidFill>
                  <a:schemeClr val="accent6"/>
                </a:solidFill>
                <a:effectLst/>
              </a:rPr>
            </a:br>
            <a:r>
              <a:rPr lang="ru-RU" sz="2400" dirty="0">
                <a:effectLst/>
              </a:rPr>
              <a:t/>
            </a:r>
            <a:br>
              <a:rPr lang="ru-RU" sz="2400" dirty="0">
                <a:effectLst/>
              </a:rPr>
            </a:b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 flipV="1">
            <a:off x="2063552" y="2140408"/>
            <a:ext cx="79928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4E67C8"/>
                </a:solidFill>
              </a:rPr>
              <a:t/>
            </a:r>
            <a:br>
              <a:rPr lang="ru-RU" sz="2400" dirty="0">
                <a:solidFill>
                  <a:srgbClr val="4E67C8"/>
                </a:solidFill>
              </a:rPr>
            </a:br>
            <a:endParaRPr lang="ru-RU" sz="3600" b="1" dirty="0">
              <a:solidFill>
                <a:srgbClr val="4E67C8"/>
              </a:solidFill>
            </a:endParaRPr>
          </a:p>
        </p:txBody>
      </p:sp>
      <p:pic>
        <p:nvPicPr>
          <p:cNvPr id="8194" name="Picture 2" descr="http://astersoft.net/images/1/2/detskij-sad-kompensirujuschego-vida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5721" y="2060848"/>
            <a:ext cx="5520147" cy="44161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8485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5640" y="548680"/>
            <a:ext cx="6696744" cy="1008112"/>
          </a:xfrm>
        </p:spPr>
        <p:txBody>
          <a:bodyPr>
            <a:normAutofit fontScale="90000"/>
          </a:bodyPr>
          <a:lstStyle/>
          <a:p>
            <a:pPr algn="ctr">
              <a:buNone/>
            </a:pPr>
            <a:r>
              <a:rPr lang="ru-RU" sz="4000" dirty="0" smtClean="0">
                <a:solidFill>
                  <a:schemeClr val="accent6"/>
                </a:solidFill>
                <a:effectLst/>
              </a:rPr>
              <a:t/>
            </a:r>
            <a:br>
              <a:rPr lang="ru-RU" sz="4000" dirty="0" smtClean="0">
                <a:solidFill>
                  <a:schemeClr val="accent6"/>
                </a:solidFill>
                <a:effectLst/>
              </a:rPr>
            </a:br>
            <a:r>
              <a:rPr lang="ru-RU" sz="4000" dirty="0" smtClean="0">
                <a:solidFill>
                  <a:schemeClr val="accent6"/>
                </a:solidFill>
                <a:effectLst/>
              </a:rPr>
              <a:t>Метод </a:t>
            </a:r>
            <a:r>
              <a:rPr lang="ru-RU" sz="4000" dirty="0">
                <a:solidFill>
                  <a:schemeClr val="accent6"/>
                </a:solidFill>
                <a:effectLst/>
              </a:rPr>
              <a:t>слова </a:t>
            </a:r>
            <a:r>
              <a:rPr lang="ru-RU" sz="4400" dirty="0">
                <a:solidFill>
                  <a:schemeClr val="accent6"/>
                </a:solidFill>
                <a:effectLst/>
              </a:rPr>
              <a:t/>
            </a:r>
            <a:br>
              <a:rPr lang="ru-RU" sz="4400" dirty="0">
                <a:solidFill>
                  <a:schemeClr val="accent6"/>
                </a:solidFill>
                <a:effectLst/>
              </a:rPr>
            </a:br>
            <a:r>
              <a:rPr lang="ru-RU" sz="4400" dirty="0">
                <a:effectLst/>
              </a:rPr>
              <a:t/>
            </a:r>
            <a:br>
              <a:rPr lang="ru-RU" sz="4400" dirty="0">
                <a:effectLst/>
              </a:rPr>
            </a:br>
            <a:r>
              <a:rPr lang="ru-RU" sz="3200" dirty="0">
                <a:effectLst/>
              </a:rPr>
              <a:t/>
            </a:r>
            <a:br>
              <a:rPr lang="ru-RU" sz="3200" dirty="0">
                <a:effectLst/>
              </a:rPr>
            </a:br>
            <a:endParaRPr lang="ru-RU" sz="3200" b="0" dirty="0"/>
          </a:p>
        </p:txBody>
      </p:sp>
      <p:pic>
        <p:nvPicPr>
          <p:cNvPr id="3" name="Picture 2" descr="http://detskiebolezni.com/wp-content/uploads/2016/05/lfk-pri-dcp-e14647028758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7688" y="1844825"/>
            <a:ext cx="5584704" cy="46718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83289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7648" y="692696"/>
            <a:ext cx="6768752" cy="1080120"/>
          </a:xfrm>
        </p:spPr>
        <p:txBody>
          <a:bodyPr>
            <a:normAutofit fontScale="90000"/>
          </a:bodyPr>
          <a:lstStyle/>
          <a:p>
            <a:pPr algn="ctr">
              <a:buNone/>
            </a:pPr>
            <a:r>
              <a:rPr lang="ru-RU" sz="4000" dirty="0">
                <a:solidFill>
                  <a:schemeClr val="accent6"/>
                </a:solidFill>
                <a:effectLst/>
              </a:rPr>
              <a:t>Метод наглядности</a:t>
            </a:r>
            <a:r>
              <a:rPr lang="ru-RU" sz="4000" dirty="0">
                <a:effectLst/>
              </a:rPr>
              <a:t/>
            </a:r>
            <a:br>
              <a:rPr lang="ru-RU" sz="4000" dirty="0">
                <a:effectLst/>
              </a:rPr>
            </a:br>
            <a:r>
              <a:rPr lang="ru-RU" sz="3200" dirty="0">
                <a:effectLst/>
              </a:rPr>
              <a:t/>
            </a:r>
            <a:br>
              <a:rPr lang="ru-RU" sz="3200" dirty="0">
                <a:effectLst/>
              </a:rPr>
            </a:br>
            <a:endParaRPr lang="ru-RU" sz="2400" b="0" dirty="0"/>
          </a:p>
        </p:txBody>
      </p:sp>
      <p:pic>
        <p:nvPicPr>
          <p:cNvPr id="6150" name="Picture 6" descr="http://www.ampgirl.su/wp-content/uploads/2011/07/%D0%94%D0%BE%D0%BC_%D0%A1%D0%BC%D0%B5%D1%88%D0%B0%D1%80%D0%B8%D0%BA%D0%BE%D0%B2-600x4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7648" y="1844824"/>
            <a:ext cx="6588732" cy="43924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26884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79576" y="476672"/>
            <a:ext cx="7560840" cy="1440160"/>
          </a:xfrm>
        </p:spPr>
        <p:txBody>
          <a:bodyPr>
            <a:normAutofit fontScale="90000"/>
          </a:bodyPr>
          <a:lstStyle/>
          <a:p>
            <a:pPr algn="ctr">
              <a:buNone/>
            </a:pPr>
            <a:r>
              <a:rPr lang="ru-RU" sz="4000" dirty="0">
                <a:solidFill>
                  <a:schemeClr val="accent6"/>
                </a:solidFill>
                <a:effectLst/>
              </a:rPr>
              <a:t>Метод дистанционного управления</a:t>
            </a:r>
            <a:r>
              <a:rPr lang="ru-RU" sz="3200" dirty="0">
                <a:solidFill>
                  <a:schemeClr val="accent6"/>
                </a:solidFill>
                <a:effectLst/>
              </a:rPr>
              <a:t/>
            </a:r>
            <a:br>
              <a:rPr lang="ru-RU" sz="3200" dirty="0">
                <a:solidFill>
                  <a:schemeClr val="accent6"/>
                </a:solidFill>
                <a:effectLst/>
              </a:rPr>
            </a:br>
            <a:r>
              <a:rPr lang="ru-RU" sz="3200" dirty="0">
                <a:solidFill>
                  <a:schemeClr val="accent6"/>
                </a:solidFill>
                <a:effectLst/>
              </a:rPr>
              <a:t/>
            </a:r>
            <a:br>
              <a:rPr lang="ru-RU" sz="3200" dirty="0">
                <a:solidFill>
                  <a:schemeClr val="accent6"/>
                </a:solidFill>
                <a:effectLst/>
              </a:rPr>
            </a:br>
            <a:r>
              <a:rPr lang="ru-RU" sz="3200" dirty="0">
                <a:solidFill>
                  <a:schemeClr val="accent1"/>
                </a:solidFill>
                <a:effectLst/>
              </a:rPr>
              <a:t/>
            </a:r>
            <a:br>
              <a:rPr lang="ru-RU" sz="3200" dirty="0">
                <a:solidFill>
                  <a:schemeClr val="accent1"/>
                </a:solidFill>
                <a:effectLst/>
              </a:rPr>
            </a:br>
            <a:endParaRPr lang="ru-RU" sz="3200" b="0" dirty="0"/>
          </a:p>
        </p:txBody>
      </p:sp>
      <p:pic>
        <p:nvPicPr>
          <p:cNvPr id="4" name="Picture 2" descr="http://www.maam.ru/upload/blogs/4cec0f6470ae661f5e84e4b81860d71e.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5680" y="1988841"/>
            <a:ext cx="6054922" cy="45384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33173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565565" y="2893586"/>
            <a:ext cx="953192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Это 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дети, имеющее недостатки в физическом и (или) психическом развитии, </a:t>
            </a: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подтвержденные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психолого-медико-педагогической комиссией 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препятствующие получению образования без создания </a:t>
            </a: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специальных условий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279576" y="1196753"/>
            <a:ext cx="73448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Обучающиеся с ограниченными возможностями здоровья</a:t>
            </a:r>
          </a:p>
        </p:txBody>
      </p:sp>
    </p:spTree>
    <p:extLst>
      <p:ext uri="{BB962C8B-B14F-4D97-AF65-F5344CB8AC3E}">
        <p14:creationId xmlns:p14="http://schemas.microsoft.com/office/powerpoint/2010/main" val="3033469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9537" y="476672"/>
            <a:ext cx="8208911" cy="1440160"/>
          </a:xfrm>
        </p:spPr>
        <p:txBody>
          <a:bodyPr>
            <a:normAutofit fontScale="90000"/>
          </a:bodyPr>
          <a:lstStyle/>
          <a:p>
            <a:pPr algn="ctr">
              <a:buNone/>
            </a:pPr>
            <a:r>
              <a:rPr lang="ru-RU" sz="4000" dirty="0">
                <a:solidFill>
                  <a:schemeClr val="accent6"/>
                </a:solidFill>
                <a:effectLst/>
              </a:rPr>
              <a:t>Метод стимулирования двигательной активности</a:t>
            </a:r>
            <a:r>
              <a:rPr lang="ru-RU" sz="3200" u="sng" dirty="0">
                <a:solidFill>
                  <a:schemeClr val="accent6"/>
                </a:solidFill>
                <a:effectLst/>
              </a:rPr>
              <a:t/>
            </a:r>
            <a:br>
              <a:rPr lang="ru-RU" sz="3200" u="sng" dirty="0">
                <a:solidFill>
                  <a:schemeClr val="accent6"/>
                </a:solidFill>
                <a:effectLst/>
              </a:rPr>
            </a:br>
            <a:r>
              <a:rPr lang="ru-RU" sz="3200" u="sng" dirty="0">
                <a:solidFill>
                  <a:schemeClr val="accent6"/>
                </a:solidFill>
                <a:effectLst/>
              </a:rPr>
              <a:t/>
            </a:r>
            <a:br>
              <a:rPr lang="ru-RU" sz="3200" u="sng" dirty="0">
                <a:solidFill>
                  <a:schemeClr val="accent6"/>
                </a:solidFill>
                <a:effectLst/>
              </a:rPr>
            </a:br>
            <a:r>
              <a:rPr lang="ru-RU" sz="3200" dirty="0">
                <a:effectLst/>
              </a:rPr>
              <a:t/>
            </a:r>
            <a:br>
              <a:rPr lang="ru-RU" sz="3200" dirty="0">
                <a:effectLst/>
              </a:rPr>
            </a:br>
            <a:endParaRPr lang="ru-RU" sz="2800" b="0" dirty="0"/>
          </a:p>
        </p:txBody>
      </p:sp>
      <p:pic>
        <p:nvPicPr>
          <p:cNvPr id="4098" name="Picture 2" descr="http://cdn.dislife.ru/media/at/da/7f/71/0874835dd2e7d7389a1a01480974f41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7689" y="1988840"/>
            <a:ext cx="5910087" cy="44371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7428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832304" y="3933056"/>
            <a:ext cx="432048" cy="4320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prstClr val="black"/>
                </a:solidFill>
                <a:cs typeface="Times New Roman" pitchFamily="18" charset="0"/>
              </a:rPr>
              <a:t>о</a:t>
            </a:r>
            <a:endParaRPr lang="ru-RU" sz="3200" dirty="0">
              <a:solidFill>
                <a:prstClr val="black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104112" y="3933056"/>
            <a:ext cx="432048" cy="4320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err="1">
                <a:solidFill>
                  <a:prstClr val="black"/>
                </a:solidFill>
                <a:cs typeface="Times New Roman" pitchFamily="18" charset="0"/>
              </a:rPr>
              <a:t>з</a:t>
            </a:r>
            <a:endParaRPr lang="ru-RU" sz="3200" dirty="0">
              <a:solidFill>
                <a:prstClr val="black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536160" y="3933056"/>
            <a:ext cx="432048" cy="4320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prstClr val="black"/>
                </a:solidFill>
                <a:cs typeface="Times New Roman" pitchFamily="18" charset="0"/>
              </a:rPr>
              <a:t>о</a:t>
            </a:r>
            <a:endParaRPr lang="ru-RU" sz="3200" dirty="0">
              <a:solidFill>
                <a:prstClr val="black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968208" y="3933056"/>
            <a:ext cx="432048" cy="4320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err="1">
                <a:solidFill>
                  <a:prstClr val="black"/>
                </a:solidFill>
                <a:cs typeface="Times New Roman" pitchFamily="18" charset="0"/>
              </a:rPr>
              <a:t>р</a:t>
            </a:r>
            <a:endParaRPr lang="ru-RU" sz="3200" dirty="0">
              <a:solidFill>
                <a:prstClr val="black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8400256" y="3933056"/>
            <a:ext cx="432048" cy="4320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prstClr val="black"/>
                </a:solidFill>
                <a:cs typeface="Times New Roman" pitchFamily="18" charset="0"/>
              </a:rPr>
              <a:t>к</a:t>
            </a:r>
            <a:endParaRPr lang="ru-RU" sz="3200" dirty="0">
              <a:solidFill>
                <a:prstClr val="black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9696400" y="3933056"/>
            <a:ext cx="432048" cy="4320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prstClr val="black"/>
                </a:solidFill>
                <a:cs typeface="Times New Roman" pitchFamily="18" charset="0"/>
              </a:rPr>
              <a:t>т</a:t>
            </a:r>
            <a:endParaRPr lang="ru-RU" sz="3200" dirty="0">
              <a:solidFill>
                <a:prstClr val="black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5375920" y="4365104"/>
            <a:ext cx="432048" cy="4320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prstClr val="black"/>
                </a:solidFill>
              </a:rPr>
              <a:t>м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4511824" y="3933056"/>
            <a:ext cx="432048" cy="4320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err="1">
                <a:solidFill>
                  <a:srgbClr val="FF0000"/>
                </a:solidFill>
                <a:cs typeface="Times New Roman" pitchFamily="18" charset="0"/>
              </a:rPr>
              <a:t>д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4943872" y="3933056"/>
            <a:ext cx="432048" cy="4320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prstClr val="black"/>
                </a:solidFill>
                <a:cs typeface="Times New Roman" pitchFamily="18" charset="0"/>
              </a:rPr>
              <a:t>а</a:t>
            </a:r>
            <a:endParaRPr lang="ru-RU" sz="3200" dirty="0">
              <a:solidFill>
                <a:prstClr val="black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5375920" y="3933056"/>
            <a:ext cx="432048" cy="4320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prstClr val="black"/>
                </a:solidFill>
                <a:cs typeface="Times New Roman" pitchFamily="18" charset="0"/>
              </a:rPr>
              <a:t>л</a:t>
            </a:r>
            <a:endParaRPr lang="ru-RU" sz="3200" b="1" dirty="0">
              <a:solidFill>
                <a:prstClr val="black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5807968" y="3933056"/>
            <a:ext cx="432048" cy="4320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err="1">
                <a:solidFill>
                  <a:prstClr val="black"/>
                </a:solidFill>
                <a:cs typeface="Times New Roman" pitchFamily="18" charset="0"/>
              </a:rPr>
              <a:t>ь</a:t>
            </a:r>
            <a:endParaRPr lang="ru-RU" sz="3200" dirty="0">
              <a:solidFill>
                <a:prstClr val="black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6240016" y="3933056"/>
            <a:ext cx="432048" cy="4320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err="1">
                <a:solidFill>
                  <a:prstClr val="black"/>
                </a:solidFill>
                <a:cs typeface="Times New Roman" pitchFamily="18" charset="0"/>
              </a:rPr>
              <a:t>н</a:t>
            </a:r>
            <a:endParaRPr lang="ru-RU" sz="3200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6672064" y="3933056"/>
            <a:ext cx="432048" cy="4320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prstClr val="black"/>
                </a:solidFill>
                <a:cs typeface="Times New Roman" pitchFamily="18" charset="0"/>
              </a:rPr>
              <a:t>о</a:t>
            </a:r>
            <a:endParaRPr lang="ru-RU" sz="3200" dirty="0">
              <a:solidFill>
                <a:prstClr val="black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4511824" y="3501008"/>
            <a:ext cx="432048" cy="4320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err="1">
                <a:solidFill>
                  <a:srgbClr val="FF0000"/>
                </a:solidFill>
              </a:rPr>
              <a:t>ю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3215680" y="3501008"/>
            <a:ext cx="432048" cy="4320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prstClr val="black"/>
                </a:solidFill>
                <a:cs typeface="Times New Roman" pitchFamily="18" charset="0"/>
              </a:rPr>
              <a:t>о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4511824" y="4797152"/>
            <a:ext cx="432048" cy="4320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err="1">
                <a:solidFill>
                  <a:srgbClr val="FF0000"/>
                </a:solidFill>
              </a:rPr>
              <a:t>р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2783632" y="3501008"/>
            <a:ext cx="432048" cy="4320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prstClr val="black"/>
                </a:solidFill>
                <a:cs typeface="Times New Roman" pitchFamily="18" charset="0"/>
              </a:rPr>
              <a:t>к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5375920" y="4797152"/>
            <a:ext cx="432048" cy="4320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prstClr val="black"/>
                </a:solidFill>
              </a:rPr>
              <a:t>к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9264352" y="3933056"/>
            <a:ext cx="432048" cy="4320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prstClr val="black"/>
                </a:solidFill>
                <a:cs typeface="Times New Roman" pitchFamily="18" charset="0"/>
              </a:rPr>
              <a:t>с</a:t>
            </a:r>
            <a:endParaRPr lang="ru-RU" sz="3200" dirty="0">
              <a:solidFill>
                <a:prstClr val="black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4511824" y="1772816"/>
            <a:ext cx="432048" cy="4320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FF0000"/>
                </a:solidFill>
                <a:cs typeface="Times New Roman" pitchFamily="18" charset="0"/>
              </a:rPr>
              <a:t>о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3647728" y="3501008"/>
            <a:ext cx="432048" cy="4320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err="1">
                <a:solidFill>
                  <a:prstClr val="black"/>
                </a:solidFill>
                <a:cs typeface="Times New Roman" pitchFamily="18" charset="0"/>
              </a:rPr>
              <a:t>н</a:t>
            </a:r>
            <a:endParaRPr lang="ru-RU" sz="3200" b="1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4511824" y="2204864"/>
            <a:ext cx="432048" cy="4320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FF0000"/>
                </a:solidFill>
                <a:cs typeface="Times New Roman" pitchFamily="18" charset="0"/>
              </a:rPr>
              <a:t>к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4511824" y="3068960"/>
            <a:ext cx="432048" cy="4320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FF0000"/>
                </a:solidFill>
                <a:cs typeface="Times New Roman" pitchFamily="18" charset="0"/>
              </a:rPr>
              <a:t>л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4943872" y="4365104"/>
            <a:ext cx="432048" cy="4320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err="1">
                <a:solidFill>
                  <a:prstClr val="black"/>
                </a:solidFill>
              </a:rPr>
              <a:t>р</a:t>
            </a:r>
            <a:endParaRPr lang="ru-RU" sz="3200" b="1" dirty="0">
              <a:solidFill>
                <a:prstClr val="black"/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10128448" y="3933056"/>
            <a:ext cx="432048" cy="4320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err="1">
                <a:solidFill>
                  <a:prstClr val="black"/>
                </a:solidFill>
                <a:cs typeface="Times New Roman" pitchFamily="18" charset="0"/>
              </a:rPr>
              <a:t>ь</a:t>
            </a:r>
            <a:endParaRPr lang="ru-RU" sz="3200" b="1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4511824" y="4365104"/>
            <a:ext cx="432048" cy="4320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е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7104112" y="2204864"/>
            <a:ext cx="432048" cy="4320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prstClr val="black"/>
                </a:solidFill>
                <a:cs typeface="Times New Roman" pitchFamily="18" charset="0"/>
              </a:rPr>
              <a:t>к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6672064" y="2204864"/>
            <a:ext cx="432048" cy="4320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prstClr val="black"/>
                </a:solidFill>
                <a:cs typeface="Times New Roman" pitchFamily="18" charset="0"/>
              </a:rPr>
              <a:t>а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6240016" y="2204864"/>
            <a:ext cx="432048" cy="4320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err="1">
                <a:solidFill>
                  <a:prstClr val="black"/>
                </a:solidFill>
                <a:cs typeface="Times New Roman" pitchFamily="18" charset="0"/>
              </a:rPr>
              <a:t>р</a:t>
            </a:r>
            <a:endParaRPr lang="ru-RU" sz="3200" b="1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5807968" y="2204864"/>
            <a:ext cx="432048" cy="4320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prstClr val="black"/>
                </a:solidFill>
                <a:cs typeface="Times New Roman" pitchFamily="18" charset="0"/>
              </a:rPr>
              <a:t>а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5375920" y="2204864"/>
            <a:ext cx="432048" cy="4320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prstClr val="black"/>
                </a:solidFill>
                <a:cs typeface="Times New Roman" pitchFamily="18" charset="0"/>
              </a:rPr>
              <a:t>т</a:t>
            </a:r>
          </a:p>
        </p:txBody>
      </p:sp>
      <p:sp>
        <p:nvSpPr>
          <p:cNvPr id="60" name="Прямоугольник 59"/>
          <p:cNvSpPr/>
          <p:nvPr/>
        </p:nvSpPr>
        <p:spPr>
          <a:xfrm>
            <a:off x="4943872" y="2204864"/>
            <a:ext cx="432048" cy="4320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prstClr val="black"/>
                </a:solidFill>
                <a:cs typeface="Times New Roman" pitchFamily="18" charset="0"/>
              </a:rPr>
              <a:t>а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5807968" y="1772816"/>
            <a:ext cx="432048" cy="4320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prstClr val="black"/>
                </a:solidFill>
                <a:cs typeface="Times New Roman" pitchFamily="18" charset="0"/>
              </a:rPr>
              <a:t>я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5375920" y="1772816"/>
            <a:ext cx="432048" cy="4320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prstClr val="black"/>
                </a:solidFill>
                <a:cs typeface="Times New Roman" pitchFamily="18" charset="0"/>
              </a:rPr>
              <a:t>и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4943872" y="1772816"/>
            <a:ext cx="432048" cy="4320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err="1">
                <a:solidFill>
                  <a:prstClr val="black"/>
                </a:solidFill>
                <a:cs typeface="Times New Roman" pitchFamily="18" charset="0"/>
              </a:rPr>
              <a:t>п</a:t>
            </a:r>
            <a:endParaRPr lang="ru-RU" sz="3200" b="1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3647728" y="1772816"/>
            <a:ext cx="432048" cy="4320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prstClr val="black"/>
                </a:solidFill>
                <a:cs typeface="Times New Roman" pitchFamily="18" charset="0"/>
              </a:rPr>
              <a:t>м</a:t>
            </a:r>
          </a:p>
        </p:txBody>
      </p:sp>
      <p:sp>
        <p:nvSpPr>
          <p:cNvPr id="65" name="Прямоугольник 64"/>
          <p:cNvSpPr/>
          <p:nvPr/>
        </p:nvSpPr>
        <p:spPr>
          <a:xfrm>
            <a:off x="4079776" y="1772816"/>
            <a:ext cx="432048" cy="4320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prstClr val="black"/>
                </a:solidFill>
                <a:cs typeface="Times New Roman" pitchFamily="18" charset="0"/>
              </a:rPr>
              <a:t>и</a:t>
            </a:r>
          </a:p>
        </p:txBody>
      </p:sp>
      <p:sp>
        <p:nvSpPr>
          <p:cNvPr id="66" name="Прямоугольник 65"/>
          <p:cNvSpPr/>
          <p:nvPr/>
        </p:nvSpPr>
        <p:spPr>
          <a:xfrm>
            <a:off x="7536160" y="4365104"/>
            <a:ext cx="432048" cy="4320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err="1">
                <a:solidFill>
                  <a:prstClr val="black"/>
                </a:solidFill>
              </a:rPr>
              <a:t>п</a:t>
            </a:r>
            <a:endParaRPr lang="ru-RU" sz="3200" b="1" dirty="0">
              <a:solidFill>
                <a:prstClr val="black"/>
              </a:solidFill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7104112" y="4365104"/>
            <a:ext cx="432048" cy="4320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prstClr val="black"/>
                </a:solidFill>
              </a:rPr>
              <a:t>о</a:t>
            </a:r>
          </a:p>
        </p:txBody>
      </p:sp>
      <p:sp>
        <p:nvSpPr>
          <p:cNvPr id="68" name="Прямоугольник 67"/>
          <p:cNvSpPr/>
          <p:nvPr/>
        </p:nvSpPr>
        <p:spPr>
          <a:xfrm>
            <a:off x="6672064" y="4365104"/>
            <a:ext cx="432048" cy="4320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err="1">
                <a:solidFill>
                  <a:prstClr val="black"/>
                </a:solidFill>
              </a:rPr>
              <a:t>р</a:t>
            </a:r>
            <a:endParaRPr lang="ru-RU" sz="3200" b="1" dirty="0">
              <a:solidFill>
                <a:prstClr val="black"/>
              </a:solidFill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6240016" y="4365104"/>
            <a:ext cx="432048" cy="4320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prstClr val="black"/>
                </a:solidFill>
              </a:rPr>
              <a:t>т</a:t>
            </a:r>
          </a:p>
        </p:txBody>
      </p:sp>
      <p:sp>
        <p:nvSpPr>
          <p:cNvPr id="70" name="Прямоугольник 69"/>
          <p:cNvSpPr/>
          <p:nvPr/>
        </p:nvSpPr>
        <p:spPr>
          <a:xfrm>
            <a:off x="5807968" y="4365104"/>
            <a:ext cx="432048" cy="4320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prstClr val="black"/>
                </a:solidFill>
              </a:rPr>
              <a:t>е</a:t>
            </a:r>
          </a:p>
        </p:txBody>
      </p:sp>
      <p:sp>
        <p:nvSpPr>
          <p:cNvPr id="71" name="Прямоугольник 70"/>
          <p:cNvSpPr/>
          <p:nvPr/>
        </p:nvSpPr>
        <p:spPr>
          <a:xfrm>
            <a:off x="7968208" y="2204864"/>
            <a:ext cx="432048" cy="4320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prstClr val="black"/>
                </a:solidFill>
                <a:cs typeface="Times New Roman" pitchFamily="18" charset="0"/>
              </a:rPr>
              <a:t>а</a:t>
            </a:r>
          </a:p>
        </p:txBody>
      </p:sp>
      <p:sp>
        <p:nvSpPr>
          <p:cNvPr id="72" name="Прямоугольник 71"/>
          <p:cNvSpPr/>
          <p:nvPr/>
        </p:nvSpPr>
        <p:spPr>
          <a:xfrm>
            <a:off x="7536160" y="2204864"/>
            <a:ext cx="432048" cy="4320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prstClr val="black"/>
                </a:solidFill>
                <a:cs typeface="Times New Roman" pitchFamily="18" charset="0"/>
              </a:rPr>
              <a:t>т</a:t>
            </a:r>
          </a:p>
        </p:txBody>
      </p:sp>
      <p:sp>
        <p:nvSpPr>
          <p:cNvPr id="73" name="Прямоугольник 72"/>
          <p:cNvSpPr/>
          <p:nvPr/>
        </p:nvSpPr>
        <p:spPr>
          <a:xfrm>
            <a:off x="2351584" y="3068960"/>
            <a:ext cx="432048" cy="4320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prstClr val="black"/>
                </a:solidFill>
                <a:cs typeface="Times New Roman" pitchFamily="18" charset="0"/>
              </a:rPr>
              <a:t>к</a:t>
            </a:r>
          </a:p>
        </p:txBody>
      </p:sp>
      <p:sp>
        <p:nvSpPr>
          <p:cNvPr id="74" name="Прямоугольник 73"/>
          <p:cNvSpPr/>
          <p:nvPr/>
        </p:nvSpPr>
        <p:spPr>
          <a:xfrm>
            <a:off x="2783632" y="3068960"/>
            <a:ext cx="432048" cy="4320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prstClr val="black"/>
                </a:solidFill>
                <a:cs typeface="Times New Roman" pitchFamily="18" charset="0"/>
              </a:rPr>
              <a:t>о</a:t>
            </a:r>
          </a:p>
        </p:txBody>
      </p:sp>
      <p:sp>
        <p:nvSpPr>
          <p:cNvPr id="75" name="Прямоугольник 74"/>
          <p:cNvSpPr/>
          <p:nvPr/>
        </p:nvSpPr>
        <p:spPr>
          <a:xfrm>
            <a:off x="3215680" y="3068960"/>
            <a:ext cx="432048" cy="4320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prstClr val="black"/>
                </a:solidFill>
                <a:cs typeface="Times New Roman" pitchFamily="18" charset="0"/>
              </a:rPr>
              <a:t>с</a:t>
            </a:r>
          </a:p>
        </p:txBody>
      </p:sp>
      <p:sp>
        <p:nvSpPr>
          <p:cNvPr id="76" name="Прямоугольник 75"/>
          <p:cNvSpPr/>
          <p:nvPr/>
        </p:nvSpPr>
        <p:spPr>
          <a:xfrm>
            <a:off x="3647728" y="3068960"/>
            <a:ext cx="432048" cy="4320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prstClr val="black"/>
                </a:solidFill>
                <a:cs typeface="Times New Roman" pitchFamily="18" charset="0"/>
              </a:rPr>
              <a:t>о</a:t>
            </a:r>
          </a:p>
        </p:txBody>
      </p:sp>
      <p:sp>
        <p:nvSpPr>
          <p:cNvPr id="77" name="Прямоугольник 76"/>
          <p:cNvSpPr/>
          <p:nvPr/>
        </p:nvSpPr>
        <p:spPr>
          <a:xfrm>
            <a:off x="4079776" y="3068960"/>
            <a:ext cx="432048" cy="4320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prstClr val="black"/>
                </a:solidFill>
                <a:cs typeface="Times New Roman" pitchFamily="18" charset="0"/>
              </a:rPr>
              <a:t>г</a:t>
            </a:r>
          </a:p>
        </p:txBody>
      </p:sp>
      <p:sp>
        <p:nvSpPr>
          <p:cNvPr id="78" name="Прямоугольник 77"/>
          <p:cNvSpPr/>
          <p:nvPr/>
        </p:nvSpPr>
        <p:spPr>
          <a:xfrm>
            <a:off x="4943872" y="3501008"/>
            <a:ext cx="432048" cy="4320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prstClr val="black"/>
                </a:solidFill>
              </a:rPr>
              <a:t>н</a:t>
            </a:r>
          </a:p>
        </p:txBody>
      </p:sp>
      <p:sp>
        <p:nvSpPr>
          <p:cNvPr id="79" name="Прямоугольник 78"/>
          <p:cNvSpPr/>
          <p:nvPr/>
        </p:nvSpPr>
        <p:spPr>
          <a:xfrm>
            <a:off x="6240016" y="3068960"/>
            <a:ext cx="432048" cy="4320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prstClr val="black"/>
                </a:solidFill>
                <a:cs typeface="Times New Roman" pitchFamily="18" charset="0"/>
              </a:rPr>
              <a:t>е</a:t>
            </a:r>
          </a:p>
        </p:txBody>
      </p:sp>
      <p:sp>
        <p:nvSpPr>
          <p:cNvPr id="80" name="Прямоугольник 79"/>
          <p:cNvSpPr/>
          <p:nvPr/>
        </p:nvSpPr>
        <p:spPr>
          <a:xfrm>
            <a:off x="5807968" y="3068960"/>
            <a:ext cx="432048" cy="4320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prstClr val="black"/>
                </a:solidFill>
                <a:cs typeface="Times New Roman" pitchFamily="18" charset="0"/>
              </a:rPr>
              <a:t>и</a:t>
            </a:r>
          </a:p>
        </p:txBody>
      </p:sp>
      <p:sp>
        <p:nvSpPr>
          <p:cNvPr id="81" name="Прямоугольник 80"/>
          <p:cNvSpPr/>
          <p:nvPr/>
        </p:nvSpPr>
        <p:spPr>
          <a:xfrm>
            <a:off x="5375920" y="3068960"/>
            <a:ext cx="432048" cy="4320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err="1">
                <a:solidFill>
                  <a:prstClr val="black"/>
                </a:solidFill>
                <a:cs typeface="Times New Roman" pitchFamily="18" charset="0"/>
              </a:rPr>
              <a:t>з</a:t>
            </a:r>
            <a:endParaRPr lang="ru-RU" sz="3200" b="1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4943872" y="3068960"/>
            <a:ext cx="432048" cy="4320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prstClr val="black"/>
                </a:solidFill>
                <a:cs typeface="Times New Roman" pitchFamily="18" charset="0"/>
              </a:rPr>
              <a:t>а</a:t>
            </a:r>
          </a:p>
        </p:txBody>
      </p:sp>
      <p:sp>
        <p:nvSpPr>
          <p:cNvPr id="83" name="Прямоугольник 82"/>
          <p:cNvSpPr/>
          <p:nvPr/>
        </p:nvSpPr>
        <p:spPr>
          <a:xfrm>
            <a:off x="4943872" y="4797152"/>
            <a:ext cx="432048" cy="4320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prstClr val="black"/>
                </a:solidFill>
              </a:rPr>
              <a:t>у</a:t>
            </a:r>
          </a:p>
        </p:txBody>
      </p:sp>
      <p:sp>
        <p:nvSpPr>
          <p:cNvPr id="84" name="Прямоугольник 83"/>
          <p:cNvSpPr/>
          <p:nvPr/>
        </p:nvSpPr>
        <p:spPr>
          <a:xfrm>
            <a:off x="4079776" y="3501008"/>
            <a:ext cx="432048" cy="4320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err="1">
                <a:solidFill>
                  <a:prstClr val="black"/>
                </a:solidFill>
              </a:rPr>
              <a:t>ъ</a:t>
            </a:r>
            <a:endParaRPr lang="ru-RU" sz="3200" b="1" dirty="0">
              <a:solidFill>
                <a:prstClr val="black"/>
              </a:solidFill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6240016" y="3501008"/>
            <a:ext cx="432048" cy="4320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prstClr val="black"/>
                </a:solidFill>
              </a:rPr>
              <a:t>и</a:t>
            </a:r>
          </a:p>
        </p:txBody>
      </p:sp>
      <p:sp>
        <p:nvSpPr>
          <p:cNvPr id="86" name="Прямоугольник 85"/>
          <p:cNvSpPr/>
          <p:nvPr/>
        </p:nvSpPr>
        <p:spPr>
          <a:xfrm>
            <a:off x="5807968" y="3501008"/>
            <a:ext cx="432048" cy="4320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prstClr val="black"/>
                </a:solidFill>
              </a:rPr>
              <a:t>т</a:t>
            </a:r>
          </a:p>
        </p:txBody>
      </p:sp>
      <p:sp>
        <p:nvSpPr>
          <p:cNvPr id="87" name="Прямоугольник 86"/>
          <p:cNvSpPr/>
          <p:nvPr/>
        </p:nvSpPr>
        <p:spPr>
          <a:xfrm>
            <a:off x="8400256" y="4365104"/>
            <a:ext cx="432048" cy="4320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prstClr val="black"/>
                </a:solidFill>
              </a:rPr>
              <a:t>я</a:t>
            </a:r>
          </a:p>
        </p:txBody>
      </p:sp>
      <p:sp>
        <p:nvSpPr>
          <p:cNvPr id="88" name="Прямоугольник 87"/>
          <p:cNvSpPr/>
          <p:nvPr/>
        </p:nvSpPr>
        <p:spPr>
          <a:xfrm>
            <a:off x="7536160" y="3501008"/>
            <a:ext cx="432048" cy="4320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prstClr val="black"/>
                </a:solidFill>
              </a:rPr>
              <a:t>т</a:t>
            </a:r>
          </a:p>
        </p:txBody>
      </p:sp>
      <p:sp>
        <p:nvSpPr>
          <p:cNvPr id="89" name="Прямоугольник 88"/>
          <p:cNvSpPr/>
          <p:nvPr/>
        </p:nvSpPr>
        <p:spPr>
          <a:xfrm>
            <a:off x="7104112" y="3501008"/>
            <a:ext cx="432048" cy="4320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prstClr val="black"/>
                </a:solidFill>
              </a:rPr>
              <a:t>и</a:t>
            </a:r>
          </a:p>
        </p:txBody>
      </p:sp>
      <p:sp>
        <p:nvSpPr>
          <p:cNvPr id="90" name="Прямоугольник 89"/>
          <p:cNvSpPr/>
          <p:nvPr/>
        </p:nvSpPr>
        <p:spPr>
          <a:xfrm>
            <a:off x="6672064" y="3501008"/>
            <a:ext cx="432048" cy="4320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prstClr val="black"/>
                </a:solidFill>
              </a:rPr>
              <a:t>в</a:t>
            </a:r>
          </a:p>
        </p:txBody>
      </p:sp>
      <p:sp>
        <p:nvSpPr>
          <p:cNvPr id="91" name="Прямоугольник 90"/>
          <p:cNvSpPr/>
          <p:nvPr/>
        </p:nvSpPr>
        <p:spPr>
          <a:xfrm>
            <a:off x="7968208" y="4365104"/>
            <a:ext cx="432048" cy="4320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prstClr val="black"/>
                </a:solidFill>
              </a:rPr>
              <a:t>и</a:t>
            </a:r>
          </a:p>
        </p:txBody>
      </p:sp>
      <p:sp>
        <p:nvSpPr>
          <p:cNvPr id="92" name="Прямоугольник 91"/>
          <p:cNvSpPr/>
          <p:nvPr/>
        </p:nvSpPr>
        <p:spPr>
          <a:xfrm>
            <a:off x="3215680" y="4365104"/>
            <a:ext cx="432048" cy="4320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prstClr val="black"/>
                </a:solidFill>
              </a:rPr>
              <a:t>г</a:t>
            </a:r>
          </a:p>
        </p:txBody>
      </p:sp>
      <p:sp>
        <p:nvSpPr>
          <p:cNvPr id="93" name="Прямоугольник 92"/>
          <p:cNvSpPr/>
          <p:nvPr/>
        </p:nvSpPr>
        <p:spPr>
          <a:xfrm>
            <a:off x="3647728" y="4365104"/>
            <a:ext cx="432048" cy="4320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prstClr val="black"/>
                </a:solidFill>
              </a:rPr>
              <a:t>и</a:t>
            </a:r>
          </a:p>
        </p:txBody>
      </p:sp>
      <p:sp>
        <p:nvSpPr>
          <p:cNvPr id="94" name="Прямоугольник 93"/>
          <p:cNvSpPr/>
          <p:nvPr/>
        </p:nvSpPr>
        <p:spPr>
          <a:xfrm>
            <a:off x="4079776" y="4365104"/>
            <a:ext cx="432048" cy="4320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err="1">
                <a:solidFill>
                  <a:prstClr val="black"/>
                </a:solidFill>
              </a:rPr>
              <a:t>п</a:t>
            </a:r>
            <a:endParaRPr lang="ru-RU" sz="3200" b="1" dirty="0">
              <a:solidFill>
                <a:prstClr val="black"/>
              </a:solidFill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5807968" y="4797152"/>
            <a:ext cx="432048" cy="4320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prstClr val="black"/>
                </a:solidFill>
              </a:rPr>
              <a:t>о</a:t>
            </a:r>
          </a:p>
        </p:txBody>
      </p:sp>
      <p:sp>
        <p:nvSpPr>
          <p:cNvPr id="96" name="Прямоугольник 95"/>
          <p:cNvSpPr/>
          <p:nvPr/>
        </p:nvSpPr>
        <p:spPr>
          <a:xfrm>
            <a:off x="3215680" y="4797152"/>
            <a:ext cx="432048" cy="4320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prstClr val="black"/>
                </a:solidFill>
              </a:rPr>
              <a:t>и</a:t>
            </a:r>
          </a:p>
        </p:txBody>
      </p:sp>
      <p:sp>
        <p:nvSpPr>
          <p:cNvPr id="97" name="Прямоугольник 96"/>
          <p:cNvSpPr/>
          <p:nvPr/>
        </p:nvSpPr>
        <p:spPr>
          <a:xfrm>
            <a:off x="3647728" y="4797152"/>
            <a:ext cx="432048" cy="4320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err="1">
                <a:solidFill>
                  <a:prstClr val="black"/>
                </a:solidFill>
              </a:rPr>
              <a:t>з</a:t>
            </a:r>
            <a:endParaRPr lang="ru-RU" sz="3200" b="1" dirty="0">
              <a:solidFill>
                <a:prstClr val="black"/>
              </a:solidFill>
            </a:endParaRPr>
          </a:p>
        </p:txBody>
      </p:sp>
      <p:sp>
        <p:nvSpPr>
          <p:cNvPr id="98" name="Прямоугольник 97"/>
          <p:cNvSpPr/>
          <p:nvPr/>
        </p:nvSpPr>
        <p:spPr>
          <a:xfrm>
            <a:off x="4079776" y="4797152"/>
            <a:ext cx="432048" cy="4320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prstClr val="black"/>
                </a:solidFill>
              </a:rPr>
              <a:t>о</a:t>
            </a:r>
          </a:p>
        </p:txBody>
      </p:sp>
      <p:sp>
        <p:nvSpPr>
          <p:cNvPr id="99" name="Прямоугольник 98"/>
          <p:cNvSpPr/>
          <p:nvPr/>
        </p:nvSpPr>
        <p:spPr>
          <a:xfrm>
            <a:off x="2351584" y="4797152"/>
            <a:ext cx="432048" cy="4320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prstClr val="black"/>
                </a:solidFill>
              </a:rPr>
              <a:t>б</a:t>
            </a:r>
          </a:p>
        </p:txBody>
      </p:sp>
      <p:sp>
        <p:nvSpPr>
          <p:cNvPr id="100" name="Прямоугольник 99"/>
          <p:cNvSpPr/>
          <p:nvPr/>
        </p:nvSpPr>
        <p:spPr>
          <a:xfrm>
            <a:off x="2783632" y="4797152"/>
            <a:ext cx="432048" cy="4320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prstClr val="black"/>
                </a:solidFill>
              </a:rPr>
              <a:t>л</a:t>
            </a:r>
          </a:p>
        </p:txBody>
      </p:sp>
      <p:sp>
        <p:nvSpPr>
          <p:cNvPr id="101" name="Прямоугольник 100"/>
          <p:cNvSpPr/>
          <p:nvPr/>
        </p:nvSpPr>
        <p:spPr>
          <a:xfrm>
            <a:off x="6240016" y="4797152"/>
            <a:ext cx="432048" cy="4320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prstClr val="black"/>
                </a:solidFill>
              </a:rPr>
              <a:t>с</a:t>
            </a:r>
          </a:p>
        </p:txBody>
      </p:sp>
      <p:sp>
        <p:nvSpPr>
          <p:cNvPr id="102" name="Прямоугольник 101"/>
          <p:cNvSpPr/>
          <p:nvPr/>
        </p:nvSpPr>
        <p:spPr>
          <a:xfrm>
            <a:off x="6672064" y="4797152"/>
            <a:ext cx="432048" cy="4320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prstClr val="black"/>
                </a:solidFill>
              </a:rPr>
              <a:t>т</a:t>
            </a:r>
          </a:p>
        </p:txBody>
      </p:sp>
      <p:sp>
        <p:nvSpPr>
          <p:cNvPr id="103" name="Прямоугольник 102"/>
          <p:cNvSpPr/>
          <p:nvPr/>
        </p:nvSpPr>
        <p:spPr>
          <a:xfrm>
            <a:off x="7104112" y="4797152"/>
            <a:ext cx="432048" cy="4320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err="1">
                <a:solidFill>
                  <a:prstClr val="black"/>
                </a:solidFill>
              </a:rPr>
              <a:t>ь</a:t>
            </a:r>
            <a:endParaRPr lang="ru-RU" sz="3200" b="1" dirty="0">
              <a:solidFill>
                <a:prstClr val="black"/>
              </a:solidFill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4511824" y="410134"/>
            <a:ext cx="2581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solidFill>
                  <a:schemeClr val="accent6">
                    <a:lumMod val="50000"/>
                  </a:schemeClr>
                </a:solidFill>
              </a:rPr>
              <a:t>Кроссворд</a:t>
            </a:r>
          </a:p>
        </p:txBody>
      </p:sp>
      <p:sp>
        <p:nvSpPr>
          <p:cNvPr id="105" name="Прямоугольник 104"/>
          <p:cNvSpPr/>
          <p:nvPr/>
        </p:nvSpPr>
        <p:spPr>
          <a:xfrm>
            <a:off x="4511824" y="2636912"/>
            <a:ext cx="432048" cy="4320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FF0000"/>
                </a:solidFill>
                <a:cs typeface="Times New Roman" pitchFamily="18" charset="0"/>
              </a:rPr>
              <a:t>к</a:t>
            </a:r>
          </a:p>
        </p:txBody>
      </p:sp>
      <p:sp>
        <p:nvSpPr>
          <p:cNvPr id="106" name="Прямоугольник 105"/>
          <p:cNvSpPr/>
          <p:nvPr/>
        </p:nvSpPr>
        <p:spPr>
          <a:xfrm>
            <a:off x="4943872" y="2636912"/>
            <a:ext cx="432048" cy="4320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prstClr val="black"/>
                </a:solidFill>
                <a:cs typeface="Times New Roman" pitchFamily="18" charset="0"/>
              </a:rPr>
              <a:t>о</a:t>
            </a:r>
          </a:p>
        </p:txBody>
      </p:sp>
      <p:sp>
        <p:nvSpPr>
          <p:cNvPr id="107" name="Прямоугольник 106"/>
          <p:cNvSpPr/>
          <p:nvPr/>
        </p:nvSpPr>
        <p:spPr>
          <a:xfrm>
            <a:off x="5375920" y="2636912"/>
            <a:ext cx="432048" cy="4320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prstClr val="black"/>
                </a:solidFill>
                <a:cs typeface="Times New Roman" pitchFamily="18" charset="0"/>
              </a:rPr>
              <a:t>м</a:t>
            </a:r>
          </a:p>
        </p:txBody>
      </p:sp>
      <p:sp>
        <p:nvSpPr>
          <p:cNvPr id="108" name="Прямоугольник 107"/>
          <p:cNvSpPr/>
          <p:nvPr/>
        </p:nvSpPr>
        <p:spPr>
          <a:xfrm>
            <a:off x="5807968" y="2636912"/>
            <a:ext cx="432048" cy="4320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prstClr val="black"/>
                </a:solidFill>
                <a:cs typeface="Times New Roman" pitchFamily="18" charset="0"/>
              </a:rPr>
              <a:t>а</a:t>
            </a:r>
          </a:p>
        </p:txBody>
      </p:sp>
      <p:sp>
        <p:nvSpPr>
          <p:cNvPr id="109" name="Прямоугольник 108"/>
          <p:cNvSpPr/>
          <p:nvPr/>
        </p:nvSpPr>
        <p:spPr>
          <a:xfrm>
            <a:off x="2783632" y="2636912"/>
            <a:ext cx="432048" cy="4320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prstClr val="black"/>
                </a:solidFill>
                <a:cs typeface="Times New Roman" pitchFamily="18" charset="0"/>
              </a:rPr>
              <a:t>г</a:t>
            </a:r>
          </a:p>
        </p:txBody>
      </p:sp>
      <p:sp>
        <p:nvSpPr>
          <p:cNvPr id="110" name="Прямоугольник 109"/>
          <p:cNvSpPr/>
          <p:nvPr/>
        </p:nvSpPr>
        <p:spPr>
          <a:xfrm>
            <a:off x="3215680" y="2636912"/>
            <a:ext cx="432048" cy="4320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prstClr val="black"/>
                </a:solidFill>
                <a:cs typeface="Times New Roman" pitchFamily="18" charset="0"/>
              </a:rPr>
              <a:t>л</a:t>
            </a:r>
          </a:p>
        </p:txBody>
      </p:sp>
      <p:sp>
        <p:nvSpPr>
          <p:cNvPr id="111" name="Прямоугольник 110"/>
          <p:cNvSpPr/>
          <p:nvPr/>
        </p:nvSpPr>
        <p:spPr>
          <a:xfrm>
            <a:off x="3647728" y="2636912"/>
            <a:ext cx="432048" cy="4320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prstClr val="black"/>
                </a:solidFill>
                <a:cs typeface="Times New Roman" pitchFamily="18" charset="0"/>
              </a:rPr>
              <a:t>а</a:t>
            </a:r>
          </a:p>
        </p:txBody>
      </p:sp>
      <p:sp>
        <p:nvSpPr>
          <p:cNvPr id="112" name="Прямоугольник 111"/>
          <p:cNvSpPr/>
          <p:nvPr/>
        </p:nvSpPr>
        <p:spPr>
          <a:xfrm>
            <a:off x="4079776" y="2636912"/>
            <a:ext cx="432048" cy="4320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prstClr val="black"/>
                </a:solidFill>
                <a:cs typeface="Times New Roman" pitchFamily="18" charset="0"/>
              </a:rPr>
              <a:t>у</a:t>
            </a:r>
          </a:p>
        </p:txBody>
      </p:sp>
      <p:sp>
        <p:nvSpPr>
          <p:cNvPr id="113" name="Прямоугольник 112"/>
          <p:cNvSpPr/>
          <p:nvPr/>
        </p:nvSpPr>
        <p:spPr>
          <a:xfrm>
            <a:off x="5375920" y="3501008"/>
            <a:ext cx="432048" cy="4320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prstClr val="black"/>
                </a:solidFill>
              </a:rPr>
              <a:t>к</a:t>
            </a:r>
          </a:p>
        </p:txBody>
      </p:sp>
    </p:spTree>
    <p:extLst>
      <p:ext uri="{BB962C8B-B14F-4D97-AF65-F5344CB8AC3E}">
        <p14:creationId xmlns:p14="http://schemas.microsoft.com/office/powerpoint/2010/main" val="629163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10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10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7" dur="10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1000"/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7" dur="10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2" dur="10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7" dur="1000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2" dur="1000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7" dur="100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4" dur="10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9" dur="10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4" dur="1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9" dur="10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10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4" dur="10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9" dur="10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2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4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7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9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2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4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7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9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7" dur="10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9" dur="10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2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4" dur="1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7" dur="10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9" dur="10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0" fill="hold">
                      <p:stCondLst>
                        <p:cond delay="indefinite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4" dur="1000" fill="hold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1000" fill="hold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6" dur="1000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9" dur="1000" fill="hold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 fill="hold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1" dur="1000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4" dur="1000" fill="hold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0" fill="hold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6" dur="1000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9" dur="10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10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1" dur="10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4" dur="10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10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6" dur="10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9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1" dur="1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4" dur="1000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1000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6" dur="10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9" dur="10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10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1" dur="10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4" dur="1000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1000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6" dur="10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9" dur="10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" dur="10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1" dur="10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4" dur="10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5" dur="10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6" dur="10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9" dur="1000" fill="hold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0" dur="1000" fill="hold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1" dur="1000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4" dur="1000" fill="hold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5" dur="1000" fill="hold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6" dur="1000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7" fill="hold">
                      <p:stCondLst>
                        <p:cond delay="indefinite"/>
                      </p:stCondLst>
                      <p:childTnLst>
                        <p:par>
                          <p:cTn id="378" fill="hold">
                            <p:stCondLst>
                              <p:cond delay="0"/>
                            </p:stCondLst>
                            <p:childTnLst>
                              <p:par>
                                <p:cTn id="37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1" dur="1000" fill="hold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2" dur="1000" fill="hold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3" dur="10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6" dur="1000" fill="hold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7" dur="1000" fill="hold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8" dur="10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1" dur="1000" fill="hold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1000" fill="hold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3" dur="1000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6" dur="1000" fill="hold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1000" fill="hold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8" dur="1000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1" dur="1000" fill="hold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2" dur="1000" fill="hold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3" dur="1000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6" dur="10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7" dur="10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8" dur="10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1" dur="10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2" dur="10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3" dur="10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6" dur="10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7" dur="10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8" dur="10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1" dur="1000" fill="hold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1000" fill="hold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3" dur="1000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6" dur="1000" fill="hold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1000" fill="hold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8" dur="1000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1" dur="1000" fill="hold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2" dur="1000" fill="hold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3" dur="1000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6" dur="1000" fill="hold"/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7" dur="1000" fill="hold"/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8" dur="1000"/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1950"/>
            <a:ext cx="11601450" cy="6286500"/>
          </a:xfrm>
        </p:spPr>
        <p:txBody>
          <a:bodyPr/>
          <a:lstStyle/>
          <a:p>
            <a:pPr marL="0" indent="0" algn="l">
              <a:buNone/>
            </a:pPr>
            <a:r>
              <a:rPr lang="ru-RU" sz="2800" b="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1.</a:t>
            </a:r>
            <a:r>
              <a:rPr lang="ru-RU" sz="2800" b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sz="2800" b="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Близорукость другим словом </a:t>
            </a:r>
            <a:br>
              <a:rPr lang="ru-RU" sz="2800" b="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ru-RU" sz="2800" b="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2. Потемнение хрусталика</a:t>
            </a:r>
            <a:br>
              <a:rPr lang="ru-RU" sz="2800" b="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ru-RU" sz="2800" b="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3.Повышение глазного давления </a:t>
            </a:r>
            <a:br>
              <a:rPr lang="ru-RU" sz="2800" b="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ru-RU" sz="2800" b="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4. Неодинаковое направление зрачков </a:t>
            </a:r>
            <a:br>
              <a:rPr lang="ru-RU" sz="2800" b="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ru-RU" sz="2800" b="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5.Воспаление слизистой оболочки глазного яблока и внутренней поверхности века </a:t>
            </a:r>
            <a:br>
              <a:rPr lang="ru-RU" sz="2800" b="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ru-RU" sz="2800" b="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6. Дефект зрения: неспособность четко видеть близкие предметы</a:t>
            </a:r>
            <a:br>
              <a:rPr lang="ru-RU" sz="2800" b="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ru-RU" sz="2800" b="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7. Дальнозоркость другим словом </a:t>
            </a:r>
            <a:br>
              <a:rPr lang="ru-RU" sz="2800" b="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ru-RU" sz="2800" b="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8. Неспособность видеть дальние предметы </a:t>
            </a:r>
            <a:br>
              <a:rPr lang="ru-RU" sz="2800" b="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ru-RU" sz="2800" b="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/>
            </a:r>
            <a:br>
              <a:rPr lang="ru-RU" sz="2800" b="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ru-RU" sz="2800" b="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ОТВЕТ: </a:t>
            </a:r>
            <a:r>
              <a:rPr lang="ru-RU" sz="2800" b="0" dirty="0" err="1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Окклюдер</a:t>
            </a:r>
            <a:r>
              <a:rPr lang="ru-RU" sz="2800" b="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-это приспособление необходимое для выключения здорового глаза из акта зрения, пример, при косоглазии   </a:t>
            </a:r>
            <a:endParaRPr lang="ru-RU" sz="2800" b="0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54658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87" y="257444"/>
            <a:ext cx="11240927" cy="633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537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21" y="439388"/>
            <a:ext cx="10766958" cy="6056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87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41" y="293915"/>
            <a:ext cx="11150930" cy="6272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437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517" y="331024"/>
            <a:ext cx="11079678" cy="6232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608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64" y="281296"/>
            <a:ext cx="11198431" cy="6299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00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387" y="269421"/>
            <a:ext cx="11238017" cy="6321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927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45" y="376299"/>
            <a:ext cx="10782795" cy="6065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451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94509" y="1916832"/>
            <a:ext cx="967047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Инклюзивное 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(франц. </a:t>
            </a:r>
            <a:r>
              <a:rPr lang="ru-RU" sz="24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inclusif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- включающий в себя, </a:t>
            </a:r>
          </a:p>
          <a:p>
            <a:pPr algn="just"/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от лат. </a:t>
            </a:r>
            <a:r>
              <a:rPr lang="ru-RU" sz="24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include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- заключаю, включаю) или </a:t>
            </a: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включенное образование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– термин, используемый для описания </a:t>
            </a: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процесса обучения детей с особыми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потребностями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общеобразовательных (массовых) учреждениях.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30700" y="812816"/>
            <a:ext cx="45305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Инклюзивное образование</a:t>
            </a:r>
          </a:p>
        </p:txBody>
      </p:sp>
    </p:spTree>
    <p:extLst>
      <p:ext uri="{BB962C8B-B14F-4D97-AF65-F5344CB8AC3E}">
        <p14:creationId xmlns:p14="http://schemas.microsoft.com/office/powerpoint/2010/main" val="251094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27648" y="692696"/>
            <a:ext cx="691276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Принципы инклюзивного образования</a:t>
            </a: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35560" y="1628801"/>
            <a:ext cx="7920880" cy="4693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600"/>
              </a:spcBef>
              <a:buFont typeface="Wingdings" pitchFamily="2" charset="2"/>
              <a:buChar char="Ø"/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Ценность человека не зависит от его способностей и   достижений</a:t>
            </a:r>
          </a:p>
          <a:p>
            <a:pPr marL="342900" indent="-342900" algn="just">
              <a:spcBef>
                <a:spcPts val="600"/>
              </a:spcBef>
              <a:buFont typeface="Wingdings" pitchFamily="2" charset="2"/>
              <a:buChar char="Ø"/>
            </a:pPr>
            <a:r>
              <a:rPr lang="ru-RU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Каждый человек способен чувствовать и думать</a:t>
            </a:r>
          </a:p>
          <a:p>
            <a:pPr marL="342900" indent="-342900" algn="just">
              <a:spcBef>
                <a:spcPts val="600"/>
              </a:spcBef>
              <a:buFont typeface="Wingdings" pitchFamily="2" charset="2"/>
              <a:buChar char="Ø"/>
            </a:pPr>
            <a:r>
              <a:rPr lang="ru-RU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Каждый человек имеет право на общение и на то, чтобы быть услышанным</a:t>
            </a:r>
          </a:p>
          <a:p>
            <a:pPr marL="342900" indent="-342900" algn="just">
              <a:spcBef>
                <a:spcPts val="600"/>
              </a:spcBef>
              <a:buFont typeface="Wingdings" pitchFamily="2" charset="2"/>
              <a:buChar char="Ø"/>
            </a:pPr>
            <a:r>
              <a:rPr lang="ru-RU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Все люди нуждаются друг в друге</a:t>
            </a:r>
          </a:p>
          <a:p>
            <a:pPr marL="342900" indent="-342900" algn="just">
              <a:spcBef>
                <a:spcPts val="600"/>
              </a:spcBef>
              <a:buFont typeface="Wingdings" pitchFamily="2" charset="2"/>
              <a:buChar char="Ø"/>
            </a:pPr>
            <a:r>
              <a:rPr lang="ru-RU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Подлинное образование может осуществляться только в контексте реальных взаимоотношений</a:t>
            </a:r>
          </a:p>
          <a:p>
            <a:pPr marL="342900" indent="-342900" algn="just">
              <a:spcBef>
                <a:spcPts val="600"/>
              </a:spcBef>
              <a:buFont typeface="Wingdings" pitchFamily="2" charset="2"/>
              <a:buChar char="Ø"/>
            </a:pPr>
            <a:r>
              <a:rPr lang="ru-RU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Для всех обучающихся достижение прогресса скорее может   быть в том, что они могут делать, чем в том, что не могут </a:t>
            </a:r>
          </a:p>
          <a:p>
            <a:pPr marL="342900" indent="-342900" algn="just">
              <a:spcBef>
                <a:spcPts val="600"/>
              </a:spcBef>
              <a:buFont typeface="Wingdings" pitchFamily="2" charset="2"/>
              <a:buChar char="Ø"/>
            </a:pPr>
            <a:r>
              <a:rPr lang="ru-RU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Разнообразие усиливает все стороны жизни человека</a:t>
            </a:r>
          </a:p>
          <a:p>
            <a:pPr marL="342900" indent="-342900" algn="just">
              <a:spcBef>
                <a:spcPts val="600"/>
              </a:spcBef>
              <a:buFont typeface="Wingdings" pitchFamily="2" charset="2"/>
              <a:buChar char="Ø"/>
            </a:pPr>
            <a:r>
              <a:rPr lang="ru-RU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Все люди нуждаются в поддержке и дружбе ровесников</a:t>
            </a:r>
          </a:p>
        </p:txBody>
      </p:sp>
    </p:spTree>
    <p:extLst>
      <p:ext uri="{BB962C8B-B14F-4D97-AF65-F5344CB8AC3E}">
        <p14:creationId xmlns:p14="http://schemas.microsoft.com/office/powerpoint/2010/main" val="45154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03512" y="692696"/>
            <a:ext cx="885698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2012 г.</a:t>
            </a:r>
          </a:p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Инклюзивные тенденции приобрели статус официальной государственной политики. Это отражено в законе «Об образовании» РФ (от 29 декабря 2012 года)</a:t>
            </a:r>
          </a:p>
        </p:txBody>
      </p:sp>
      <p:sp>
        <p:nvSpPr>
          <p:cNvPr id="6" name="Стрелка вниз 5"/>
          <p:cNvSpPr/>
          <p:nvPr/>
        </p:nvSpPr>
        <p:spPr>
          <a:xfrm>
            <a:off x="4943872" y="2492896"/>
            <a:ext cx="2448272" cy="12241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31504" y="3933056"/>
            <a:ext cx="885698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2014 г.</a:t>
            </a:r>
          </a:p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Разработан федеральный государственный стандарт начального общего образования (ФГОС) обучающихся с ограниченными возможностями здоровья</a:t>
            </a: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8186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0"/>
          <p:cNvGrpSpPr/>
          <p:nvPr/>
        </p:nvGrpSpPr>
        <p:grpSpPr>
          <a:xfrm>
            <a:off x="1703512" y="1268760"/>
            <a:ext cx="8609572" cy="5256584"/>
            <a:chOff x="467544" y="548680"/>
            <a:chExt cx="8464873" cy="5616624"/>
          </a:xfrm>
        </p:grpSpPr>
        <p:sp>
          <p:nvSpPr>
            <p:cNvPr id="3" name="Скругленный прямоугольник 2"/>
            <p:cNvSpPr/>
            <p:nvPr/>
          </p:nvSpPr>
          <p:spPr>
            <a:xfrm>
              <a:off x="3347864" y="2492896"/>
              <a:ext cx="2736304" cy="1368152"/>
            </a:xfrm>
            <a:prstGeom prst="roundRect">
              <a:avLst/>
            </a:prstGeom>
            <a:solidFill>
              <a:srgbClr val="C00000"/>
            </a:solidFill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Ребенок с ОВЗ</a:t>
              </a:r>
              <a:r>
                <a:rPr lang="x-none" sz="1600" b="1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x-none" sz="160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психологически готовы</a:t>
              </a:r>
              <a:r>
                <a:rPr lang="ru-RU" sz="1600" dirty="0" err="1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й</a:t>
              </a:r>
              <a:r>
                <a:rPr lang="x-none" sz="160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 к совместному обучению со здоровыми сверстниками</a:t>
              </a:r>
              <a:endParaRPr lang="ru-RU" sz="16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Скругленный прямоугольник 4"/>
            <p:cNvSpPr/>
            <p:nvPr/>
          </p:nvSpPr>
          <p:spPr>
            <a:xfrm>
              <a:off x="467544" y="548680"/>
              <a:ext cx="2160240" cy="1368152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Учет состава учащихся школы из числа здоровых детей</a:t>
              </a:r>
            </a:p>
          </p:txBody>
        </p:sp>
        <p:sp>
          <p:nvSpPr>
            <p:cNvPr id="6" name="Скругленный прямоугольник 5"/>
            <p:cNvSpPr/>
            <p:nvPr/>
          </p:nvSpPr>
          <p:spPr>
            <a:xfrm>
              <a:off x="3275856" y="548680"/>
              <a:ext cx="2592288" cy="136815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С</a:t>
              </a:r>
              <a:r>
                <a:rPr lang="x-none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пециальн</a:t>
              </a:r>
              <a:r>
                <a:rPr lang="ru-RU" dirty="0" err="1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ая</a:t>
              </a:r>
              <a:r>
                <a:rPr lang="x-none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 образовательн</a:t>
              </a:r>
              <a:r>
                <a:rPr lang="ru-RU" dirty="0" err="1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ая</a:t>
              </a:r>
              <a:r>
                <a:rPr lang="x-none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 программам</a:t>
              </a:r>
              <a:r>
                <a:rPr lang="ru-RU" dirty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а</a:t>
              </a:r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7" name="Скругленный прямоугольник 6"/>
            <p:cNvSpPr/>
            <p:nvPr/>
          </p:nvSpPr>
          <p:spPr>
            <a:xfrm>
              <a:off x="6444208" y="548680"/>
              <a:ext cx="2376264" cy="136815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prstClr val="white"/>
                  </a:solidFill>
                </a:rPr>
                <a:t>Логопед</a:t>
              </a:r>
            </a:p>
          </p:txBody>
        </p:sp>
        <p:sp>
          <p:nvSpPr>
            <p:cNvPr id="8" name="Скругленный прямоугольник 7"/>
            <p:cNvSpPr/>
            <p:nvPr/>
          </p:nvSpPr>
          <p:spPr>
            <a:xfrm>
              <a:off x="6588224" y="2492896"/>
              <a:ext cx="2304256" cy="136815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prstClr val="white"/>
                  </a:solidFill>
                </a:rPr>
                <a:t>Дефектолог</a:t>
              </a:r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538342" y="2492896"/>
              <a:ext cx="2265528" cy="136420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prstClr val="white"/>
                  </a:solidFill>
                </a:rPr>
                <a:t>Мотивация и компетенция педагогического состава</a:t>
              </a:r>
            </a:p>
          </p:txBody>
        </p:sp>
        <p:sp>
          <p:nvSpPr>
            <p:cNvPr id="10" name="Скругленный прямоугольник 9"/>
            <p:cNvSpPr/>
            <p:nvPr/>
          </p:nvSpPr>
          <p:spPr>
            <a:xfrm>
              <a:off x="538342" y="4725144"/>
              <a:ext cx="2305466" cy="144016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prstClr val="white"/>
                  </a:solidFill>
                </a:rPr>
                <a:t>Специальная программа профессиональной подготовки</a:t>
              </a:r>
            </a:p>
          </p:txBody>
        </p:sp>
        <p:sp>
          <p:nvSpPr>
            <p:cNvPr id="11" name="Скругленный прямоугольник 10"/>
            <p:cNvSpPr/>
            <p:nvPr/>
          </p:nvSpPr>
          <p:spPr>
            <a:xfrm>
              <a:off x="3511849" y="4780383"/>
              <a:ext cx="2407125" cy="1384921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prstClr val="white"/>
                  </a:solidFill>
                </a:rPr>
                <a:t>Психолог</a:t>
              </a:r>
            </a:p>
          </p:txBody>
        </p:sp>
        <p:sp>
          <p:nvSpPr>
            <p:cNvPr id="12" name="Скругленный прямоугольник 11"/>
            <p:cNvSpPr/>
            <p:nvPr/>
          </p:nvSpPr>
          <p:spPr>
            <a:xfrm>
              <a:off x="6556153" y="4703443"/>
              <a:ext cx="2376264" cy="143522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err="1">
                  <a:solidFill>
                    <a:prstClr val="white"/>
                  </a:solidFill>
                </a:rPr>
                <a:t>Тьютор</a:t>
              </a:r>
              <a:endParaRPr lang="ru-RU" dirty="0">
                <a:solidFill>
                  <a:prstClr val="white"/>
                </a:solidFill>
              </a:endParaRPr>
            </a:p>
          </p:txBody>
        </p:sp>
        <p:cxnSp>
          <p:nvCxnSpPr>
            <p:cNvPr id="14" name="Прямая со стрелкой 13"/>
            <p:cNvCxnSpPr/>
            <p:nvPr/>
          </p:nvCxnSpPr>
          <p:spPr>
            <a:xfrm>
              <a:off x="2555776" y="1844824"/>
              <a:ext cx="864096" cy="64807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 стрелкой 15"/>
            <p:cNvCxnSpPr>
              <a:stCxn id="6" idx="2"/>
            </p:cNvCxnSpPr>
            <p:nvPr/>
          </p:nvCxnSpPr>
          <p:spPr>
            <a:xfrm>
              <a:off x="4572000" y="1916832"/>
              <a:ext cx="0" cy="57606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 стрелкой 17"/>
            <p:cNvCxnSpPr/>
            <p:nvPr/>
          </p:nvCxnSpPr>
          <p:spPr>
            <a:xfrm flipH="1">
              <a:off x="6012160" y="1916832"/>
              <a:ext cx="576064" cy="64807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 стрелкой 19"/>
            <p:cNvCxnSpPr>
              <a:stCxn id="8" idx="1"/>
              <a:endCxn id="3" idx="3"/>
            </p:cNvCxnSpPr>
            <p:nvPr/>
          </p:nvCxnSpPr>
          <p:spPr>
            <a:xfrm flipH="1">
              <a:off x="6084168" y="3176972"/>
              <a:ext cx="50405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 стрелкой 21"/>
            <p:cNvCxnSpPr/>
            <p:nvPr/>
          </p:nvCxnSpPr>
          <p:spPr>
            <a:xfrm flipH="1" flipV="1">
              <a:off x="6012160" y="3861048"/>
              <a:ext cx="576064" cy="7920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 стрелкой 23"/>
            <p:cNvCxnSpPr>
              <a:stCxn id="11" idx="0"/>
              <a:endCxn id="3" idx="2"/>
            </p:cNvCxnSpPr>
            <p:nvPr/>
          </p:nvCxnSpPr>
          <p:spPr>
            <a:xfrm flipV="1">
              <a:off x="4715411" y="3861048"/>
              <a:ext cx="605" cy="91933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 стрелкой 27"/>
            <p:cNvCxnSpPr/>
            <p:nvPr/>
          </p:nvCxnSpPr>
          <p:spPr>
            <a:xfrm flipV="1">
              <a:off x="2771800" y="3861048"/>
              <a:ext cx="648072" cy="93610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Заголовок 1"/>
          <p:cNvSpPr txBox="1">
            <a:spLocks/>
          </p:cNvSpPr>
          <p:nvPr/>
        </p:nvSpPr>
        <p:spPr>
          <a:xfrm>
            <a:off x="1847528" y="548681"/>
            <a:ext cx="8229600" cy="647923"/>
          </a:xfrm>
          <a:prstGeom prst="rect">
            <a:avLst/>
          </a:prstGeom>
        </p:spPr>
        <p:txBody>
          <a:bodyPr/>
          <a:lstStyle/>
          <a:p>
            <a:pPr algn="ctr" eaLnBrk="0" hangingPunct="0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Факторы эффективности инклюзивного обучения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9" name="Прямая со стрелкой 38"/>
          <p:cNvCxnSpPr>
            <a:stCxn id="9" idx="3"/>
            <a:endCxn id="3" idx="1"/>
          </p:cNvCxnSpPr>
          <p:nvPr/>
        </p:nvCxnSpPr>
        <p:spPr>
          <a:xfrm>
            <a:off x="4079776" y="3726726"/>
            <a:ext cx="553293" cy="18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050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19536" y="548681"/>
            <a:ext cx="849694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Нормативно-правовые и информационные документы, регламентирующие требования к дошкольному образованию детей с ОВЗ</a:t>
            </a:r>
            <a:endParaRPr lang="ru-RU" altLang="ru-RU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79576" y="2420888"/>
            <a:ext cx="7848872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Международный уровень</a:t>
            </a:r>
          </a:p>
          <a:p>
            <a:endParaRPr lang="ru-RU" b="1" dirty="0">
              <a:solidFill>
                <a:prstClr val="black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ru-RU" sz="2200" b="1" dirty="0">
                <a:solidFill>
                  <a:prstClr val="black"/>
                </a:solidFill>
              </a:rPr>
              <a:t> </a:t>
            </a:r>
            <a:r>
              <a:rPr lang="ru-RU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Всеобщая декларация прав человека от 10 декабря 1948 года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Конвенция о правах ребенка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Конвенция ООН о правах инвалидов</a:t>
            </a:r>
          </a:p>
          <a:p>
            <a:pPr marL="285750" indent="-285750">
              <a:buFont typeface="Wingdings" pitchFamily="2" charset="2"/>
              <a:buChar char="Ø"/>
            </a:pPr>
            <a:endParaRPr lang="ru-RU" dirty="0">
              <a:solidFill>
                <a:prstClr val="black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93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23792" y="764704"/>
            <a:ext cx="38434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Федеральный уровень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919536" y="2132856"/>
            <a:ext cx="8352928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ru-RU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Конституции Российской Федерации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Закон «Об образовании в Российской Федерации» от 29.12.2012 № 273-ФЗ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ФГОС дошкольного образования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Санитарно-эпидемиологические правила и нормативы </a:t>
            </a:r>
            <a:r>
              <a:rPr lang="ru-RU" sz="2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СанПиН</a:t>
            </a:r>
            <a:r>
              <a:rPr lang="ru-RU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2.4.1.3049-13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Примерная Основная Образовательная программа</a:t>
            </a:r>
          </a:p>
          <a:p>
            <a:pPr>
              <a:buFont typeface="Wingdings" pitchFamily="2" charset="2"/>
              <a:buChar char="Ø"/>
            </a:pPr>
            <a:endParaRPr lang="ru-RU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499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35761" y="620688"/>
            <a:ext cx="39716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Региональный уровень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75520" y="1268760"/>
            <a:ext cx="864096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Закон Свердловской области от 15 июля 2013 года №78-ОЗ «Об образовании       в Свердловской области»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2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Письмо Министерства общего и профессионального образования Свердловской области от 06.04.2016 № 02-01-81/2940 «О направлении методических рекомендаций по организации специальных условий получения образования для детей с ОВЗ в соответствии с заключением ПМПК» 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2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Письмо Министерства общего и профессионального образования Свердловской области от  08.04. 2016 №02-01-81/3047</a:t>
            </a:r>
            <a:r>
              <a:rPr lang="ru-RU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«О направлении методические рекомендации по реализации адаптированных дополнительных общеобразовательных программ, способствующих социально-психологической реабилитации, профессиональному самоопределению детей с ограниченными возможностями здоровья, включая детей-инвалидов, с учетом их особых образовательных потребностей»</a:t>
            </a:r>
          </a:p>
        </p:txBody>
      </p:sp>
    </p:spTree>
    <p:extLst>
      <p:ext uri="{BB962C8B-B14F-4D97-AF65-F5344CB8AC3E}">
        <p14:creationId xmlns:p14="http://schemas.microsoft.com/office/powerpoint/2010/main" val="3713575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731</Words>
  <Application>Microsoft Office PowerPoint</Application>
  <PresentationFormat>Произвольный</PresentationFormat>
  <Paragraphs>175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29</vt:i4>
      </vt:variant>
    </vt:vector>
  </HeadingPairs>
  <TitlesOfParts>
    <vt:vector size="31" baseType="lpstr">
      <vt:lpstr>Эркер</vt:lpstr>
      <vt:lpstr>Трек</vt:lpstr>
      <vt:lpstr>Методическое объединение Тема: «Работа инструктора по физической культуре с детьми с ОВЗ»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Приемы и методы физического развития детей, имеющих нарушения зрения </vt:lpstr>
      <vt:lpstr>Метод практических упражнений  </vt:lpstr>
      <vt:lpstr> Метод слова    </vt:lpstr>
      <vt:lpstr>Метод наглядности  </vt:lpstr>
      <vt:lpstr>Метод дистанционного управления   </vt:lpstr>
      <vt:lpstr>Метод стимулирования двигательной активности   </vt:lpstr>
      <vt:lpstr>Презентация PowerPoint</vt:lpstr>
      <vt:lpstr>1. Близорукость другим словом  2. Потемнение хрусталика 3.Повышение глазного давления  4. Неодинаковое направление зрачков  5.Воспаление слизистой оболочки глазного яблока и внутренней поверхности века  6. Дефект зрения: неспособность четко видеть близкие предметы 7. Дальнозоркость другим словом  8. Неспособность видеть дальние предметы   ОТВЕТ: Окклюдер-это приспособление необходимое для выключения здорового глаза из акта зрения, пример, при косоглазии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Работа инструктора по физической культуре с детьми с ОВЗ</dc:title>
  <dc:creator>Зухра Ахметовна</dc:creator>
  <cp:lastModifiedBy>Света</cp:lastModifiedBy>
  <cp:revision>12</cp:revision>
  <dcterms:created xsi:type="dcterms:W3CDTF">2017-02-11T11:54:55Z</dcterms:created>
  <dcterms:modified xsi:type="dcterms:W3CDTF">2017-02-15T04:14:17Z</dcterms:modified>
</cp:coreProperties>
</file>