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57257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78B355A-D6BD-4779-9497-671A3E155182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5D4D77-1573-44AA-A38C-2C1A5705F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80EA-94A2-4C86-ACAB-4885CE6C3AED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A1ED2-42BC-4656-943B-413D1D468CB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41F3-09E4-4153-A087-DEC96A859385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1D092-F6A7-4637-B447-270827B63E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26022-EB3E-4A19-A007-D015385EFF7A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1700-9D76-4B43-8035-67F76EF8FD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D1E87-20FE-485F-8291-AD36CE0F4B0B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183C8-3A96-4454-9C0E-92EBBA071A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FB7C8-33B9-4C3C-A518-3E9E1E60EE68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7B588-AA61-4968-96B6-009F0ED011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EC816-49E5-4924-A5B1-BFB9CA4BF7E5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92416-BA1D-4AE9-B109-7E97F39305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F5004-6F84-4AF1-8533-D58DF0528807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696CC-1B13-4A4B-8A53-9002D49F87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338B4-397B-42EA-8C9D-E20D732EE324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11A72-7135-4809-BC3D-38DCD2757C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202A2-A406-4FF8-8BF6-7EAD2E6E2B60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1F99D-6DFA-4996-A4D8-5B84851D2B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BB902-52ED-4072-858D-3B00A5126194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5B33D-FDF2-4373-8E8B-8F36FC7546D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9E44F-A5E7-4A47-8FC4-832C31F6D00C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800F-B216-4791-9FC4-6AC20923CA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A2C9AF-9A70-4668-B608-2C69FD066B7E}" type="datetimeFigureOut">
              <a:rPr lang="ru-RU"/>
              <a:pPr>
                <a:defRPr/>
              </a:pPr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B33D8-2A8C-4D7F-B288-7F4C84B43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итбол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48880"/>
            <a:ext cx="2256445" cy="40014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Фитбол - тренировки для жизни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5941" y="3581971"/>
            <a:ext cx="2267744" cy="28117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2631406" y="959371"/>
            <a:ext cx="4351768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Фитбол 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гимнастика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advTm="26015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88640"/>
            <a:ext cx="6933052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Методические рекомендации к проведению занятий</a:t>
            </a:r>
            <a:endParaRPr lang="ru-RU" sz="2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7224" y="714356"/>
            <a:ext cx="2357454" cy="135732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Дать детям представление о форме и физических свойствах мяча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2071678"/>
            <a:ext cx="2357454" cy="1428760"/>
          </a:xfrm>
          <a:prstGeom prst="roundRect">
            <a:avLst>
              <a:gd name="adj" fmla="val 1751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Научить правильной посадке на мяч и приемам </a:t>
            </a:r>
            <a:r>
              <a:rPr lang="ru-RU" b="1" dirty="0" err="1"/>
              <a:t>самостраховки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868" y="785794"/>
            <a:ext cx="2357454" cy="128588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Разучить основные движения, сидя на мяче.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96" y="3500438"/>
            <a:ext cx="2357454" cy="107157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Учить упражнениям на удерживание равновесия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71868" y="5214950"/>
            <a:ext cx="2500330" cy="150019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Разучить основные исходные движения с мячом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(броски, ловля, удары, упр. в парах)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215074" y="928670"/>
            <a:ext cx="2357454" cy="1285884"/>
          </a:xfrm>
          <a:prstGeom prst="roundRect">
            <a:avLst>
              <a:gd name="adj" fmla="val 1751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Следить за внешними признаками утомления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4500570"/>
            <a:ext cx="2357454" cy="221457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Дать представление об основных исходных положениях на </a:t>
            </a:r>
            <a:r>
              <a:rPr lang="ru-RU" b="1" dirty="0" err="1"/>
              <a:t>фитболе</a:t>
            </a:r>
            <a:r>
              <a:rPr lang="ru-RU" b="1" dirty="0"/>
              <a:t> (сидя, лежа на спине, животе, на боку)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429388" y="2285992"/>
            <a:ext cx="2357454" cy="171451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Учить выполнять упражнения в сочетании с колебательными  покачиваниями на мяче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57950" y="4143380"/>
            <a:ext cx="2357454" cy="221457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Предлагать мяч детям для самостоятельной деятельности только после того, как они обучены упражнениям с </a:t>
            </a:r>
            <a:r>
              <a:rPr lang="ru-RU" b="1" dirty="0" err="1"/>
              <a:t>фитболом</a:t>
            </a:r>
            <a:endParaRPr lang="ru-RU" b="1" dirty="0"/>
          </a:p>
        </p:txBody>
      </p:sp>
      <p:pic>
        <p:nvPicPr>
          <p:cNvPr id="2050" name="Picture 2" descr="16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3143240" y="2285992"/>
            <a:ext cx="2857530" cy="2857530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61093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785813" y="1143000"/>
            <a:ext cx="7858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	</a:t>
            </a:r>
            <a:r>
              <a:rPr lang="ru-RU" b="1">
                <a:latin typeface="Calibri" pitchFamily="34" charset="0"/>
              </a:rPr>
              <a:t>Фитбол в переводе с английского означает "мяч для опоры", который используется в оздоровительных целях.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0"/>
            <a:ext cx="7279749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физиологическое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Воздействие фитбола на организ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м</a:t>
            </a:r>
          </a:p>
        </p:txBody>
      </p:sp>
      <p:sp>
        <p:nvSpPr>
          <p:cNvPr id="15363" name="Прямоугольник 4"/>
          <p:cNvSpPr>
            <a:spLocks noChangeArrowheads="1"/>
          </p:cNvSpPr>
          <p:nvPr/>
        </p:nvSpPr>
        <p:spPr bwMode="auto">
          <a:xfrm>
            <a:off x="500063" y="1928813"/>
            <a:ext cx="8215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	</a:t>
            </a:r>
            <a:r>
              <a:rPr lang="ru-RU" b="1">
                <a:latin typeface="Calibri" pitchFamily="34" charset="0"/>
              </a:rPr>
              <a:t>Упражнения на мячах обладают оздоровительным эффектом, который подтвержден опытом работы специализированных, коррекционных и реабилитационных медицинских центров Европы. </a:t>
            </a:r>
          </a:p>
          <a:p>
            <a:endParaRPr lang="ru-RU" b="1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	</a:t>
            </a:r>
          </a:p>
        </p:txBody>
      </p:sp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428625" y="4500563"/>
            <a:ext cx="8072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	Упражнения на мячах тренируют вестибулярный аппарат, развивают координацию движений и функцию равновесия, оказывают стимулирующее влияние на обмен веществ организма, активизируют моторно-висцеральные рефлексы. </a:t>
            </a:r>
          </a:p>
        </p:txBody>
      </p:sp>
      <p:sp>
        <p:nvSpPr>
          <p:cNvPr id="15365" name="Прямоугольник 9"/>
          <p:cNvSpPr>
            <a:spLocks noChangeArrowheads="1"/>
          </p:cNvSpPr>
          <p:nvPr/>
        </p:nvSpPr>
        <p:spPr bwMode="auto">
          <a:xfrm>
            <a:off x="428625" y="3000375"/>
            <a:ext cx="83581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	</a:t>
            </a:r>
            <a:r>
              <a:rPr lang="ru-RU" b="1">
                <a:latin typeface="Calibri" pitchFamily="34" charset="0"/>
              </a:rPr>
              <a:t>За счет вибрации при выполнении упражнений и амортизационной функции мяча улучшаются обмен веществ, кровообращение и микродинамика в межпозвонковых дисках и внутренних органах, что способствует разгрузке позвоночного столба, мобилизации различных его отделов, коррекции лордозов и кифозов. </a:t>
            </a:r>
          </a:p>
        </p:txBody>
      </p:sp>
    </p:spTree>
  </p:cSld>
  <p:clrMapOvr>
    <a:masterClrMapping/>
  </p:clrMapOvr>
  <p:transition advTm="44094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357188" y="642938"/>
            <a:ext cx="8358187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	</a:t>
            </a:r>
            <a:r>
              <a:rPr lang="ru-RU" sz="1600" b="1">
                <a:solidFill>
                  <a:srgbClr val="002060"/>
                </a:solidFill>
              </a:rPr>
              <a:t>Мяч по своим свойствам многофункционален и поэтому может использоваться в комплексах упражнений фитбол-гимнастики как предмет, снаряд или опора. </a:t>
            </a:r>
            <a:endParaRPr lang="ru-RU" b="1">
              <a:solidFill>
                <a:srgbClr val="002060"/>
              </a:solidFill>
            </a:endParaRPr>
          </a:p>
          <a:p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	</a:t>
            </a:r>
          </a:p>
        </p:txBody>
      </p:sp>
      <p:sp>
        <p:nvSpPr>
          <p:cNvPr id="16386" name="Прямоугольник 2"/>
          <p:cNvSpPr>
            <a:spLocks noChangeArrowheads="1"/>
          </p:cNvSpPr>
          <p:nvPr/>
        </p:nvSpPr>
        <p:spPr bwMode="auto">
          <a:xfrm>
            <a:off x="500063" y="1500188"/>
            <a:ext cx="81438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	</a:t>
            </a:r>
            <a:r>
              <a:rPr lang="ru-RU" sz="1600" b="1">
                <a:solidFill>
                  <a:srgbClr val="002060"/>
                </a:solidFill>
              </a:rPr>
              <a:t>Комплексы упражнений на мячах в зависимости от поставленных частных задач и подбора средств могут иметь различную направленность: </a:t>
            </a:r>
            <a:endParaRPr lang="ru-RU" b="1">
              <a:solidFill>
                <a:srgbClr val="002060"/>
              </a:solidFill>
            </a:endParaRPr>
          </a:p>
        </p:txBody>
      </p:sp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428625" y="2286000"/>
            <a:ext cx="76438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81000" algn="just"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  <a:cs typeface="Times New Roman" pitchFamily="18" charset="0"/>
              </a:rPr>
              <a:t>для укрепления мышц рук и плечевого пояса;</a:t>
            </a:r>
            <a:endParaRPr lang="ru-RU" sz="2800" b="1">
              <a:solidFill>
                <a:srgbClr val="002060"/>
              </a:solidFill>
            </a:endParaRP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428625" y="2643188"/>
            <a:ext cx="48783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81000" algn="just"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  <a:cs typeface="Times New Roman" pitchFamily="18" charset="0"/>
              </a:rPr>
              <a:t>для укрепления мышц брюшного пресса; </a:t>
            </a:r>
            <a:endParaRPr lang="ru-RU" sz="2800" b="1">
              <a:solidFill>
                <a:srgbClr val="002060"/>
              </a:solidFill>
            </a:endParaRP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428625" y="3071813"/>
            <a:ext cx="43989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81000" algn="just"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  <a:cs typeface="Times New Roman" pitchFamily="18" charset="0"/>
              </a:rPr>
              <a:t>для укрепления мышц спины и таза; </a:t>
            </a:r>
            <a:endParaRPr lang="ru-RU" sz="2800" b="1">
              <a:solidFill>
                <a:srgbClr val="002060"/>
              </a:solidFill>
            </a:endParaRPr>
          </a:p>
        </p:txBody>
      </p:sp>
      <p:sp>
        <p:nvSpPr>
          <p:cNvPr id="16390" name="Прямоугольник 6"/>
          <p:cNvSpPr>
            <a:spLocks noChangeArrowheads="1"/>
          </p:cNvSpPr>
          <p:nvPr/>
        </p:nvSpPr>
        <p:spPr bwMode="auto">
          <a:xfrm>
            <a:off x="0" y="3500438"/>
            <a:ext cx="5500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      </a:t>
            </a:r>
            <a:r>
              <a:rPr lang="ru-RU" sz="1600" b="1">
                <a:solidFill>
                  <a:srgbClr val="002060"/>
                </a:solidFill>
              </a:rPr>
              <a:t>для укрепления мышц ног и свода стопы; </a:t>
            </a:r>
          </a:p>
        </p:txBody>
      </p:sp>
      <p:sp>
        <p:nvSpPr>
          <p:cNvPr id="16391" name="Прямоугольник 7"/>
          <p:cNvSpPr>
            <a:spLocks noChangeArrowheads="1"/>
          </p:cNvSpPr>
          <p:nvPr/>
        </p:nvSpPr>
        <p:spPr bwMode="auto">
          <a:xfrm>
            <a:off x="-500063" y="4286250"/>
            <a:ext cx="6929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</a:rPr>
              <a:t>   для увеличения гибкости и подвижности в суставах;</a:t>
            </a:r>
          </a:p>
        </p:txBody>
      </p:sp>
      <p:sp>
        <p:nvSpPr>
          <p:cNvPr id="16392" name="Прямоугольник 8"/>
          <p:cNvSpPr>
            <a:spLocks noChangeArrowheads="1"/>
          </p:cNvSpPr>
          <p:nvPr/>
        </p:nvSpPr>
        <p:spPr bwMode="auto">
          <a:xfrm>
            <a:off x="428625" y="5643563"/>
            <a:ext cx="72866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</a:rPr>
              <a:t>    для развития функции равновесия и вестибулярного аппарата; </a:t>
            </a:r>
          </a:p>
        </p:txBody>
      </p:sp>
      <p:sp>
        <p:nvSpPr>
          <p:cNvPr id="16393" name="Rectangle 4"/>
          <p:cNvSpPr>
            <a:spLocks noChangeArrowheads="1"/>
          </p:cNvSpPr>
          <p:nvPr/>
        </p:nvSpPr>
        <p:spPr bwMode="auto">
          <a:xfrm>
            <a:off x="428625" y="3929063"/>
            <a:ext cx="3457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81000" algn="just"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  <a:cs typeface="Times New Roman" pitchFamily="18" charset="0"/>
              </a:rPr>
              <a:t>для формирования осанки; </a:t>
            </a:r>
            <a:endParaRPr lang="ru-RU" sz="2800" b="1">
              <a:solidFill>
                <a:srgbClr val="002060"/>
              </a:solidFill>
            </a:endParaRPr>
          </a:p>
        </p:txBody>
      </p:sp>
      <p:sp>
        <p:nvSpPr>
          <p:cNvPr id="16394" name="Rectangle 6"/>
          <p:cNvSpPr>
            <a:spLocks noChangeArrowheads="1"/>
          </p:cNvSpPr>
          <p:nvPr/>
        </p:nvSpPr>
        <p:spPr bwMode="auto">
          <a:xfrm>
            <a:off x="428625" y="4714875"/>
            <a:ext cx="57388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81000" algn="just"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  <a:cs typeface="Times New Roman" pitchFamily="18" charset="0"/>
              </a:rPr>
              <a:t>для развития ловкости и координации движений; </a:t>
            </a:r>
            <a:endParaRPr lang="ru-RU" sz="2800" b="1">
              <a:solidFill>
                <a:srgbClr val="002060"/>
              </a:solidFill>
            </a:endParaRPr>
          </a:p>
        </p:txBody>
      </p:sp>
      <p:sp>
        <p:nvSpPr>
          <p:cNvPr id="16395" name="Прямоугольник 12"/>
          <p:cNvSpPr>
            <a:spLocks noChangeArrowheads="1"/>
          </p:cNvSpPr>
          <p:nvPr/>
        </p:nvSpPr>
        <p:spPr bwMode="auto">
          <a:xfrm>
            <a:off x="428625" y="5143500"/>
            <a:ext cx="657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b="1">
                <a:solidFill>
                  <a:srgbClr val="002060"/>
                </a:solidFill>
              </a:rPr>
              <a:t>    </a:t>
            </a:r>
            <a:r>
              <a:rPr lang="ru-RU" sz="1600" b="1">
                <a:solidFill>
                  <a:srgbClr val="002060"/>
                </a:solidFill>
              </a:rPr>
              <a:t>для развития танцевальности и музыкальности; </a:t>
            </a:r>
          </a:p>
        </p:txBody>
      </p:sp>
      <p:sp>
        <p:nvSpPr>
          <p:cNvPr id="16396" name="Прямоугольник 13"/>
          <p:cNvSpPr>
            <a:spLocks noChangeArrowheads="1"/>
          </p:cNvSpPr>
          <p:nvPr/>
        </p:nvSpPr>
        <p:spPr bwMode="auto">
          <a:xfrm>
            <a:off x="428625" y="6072188"/>
            <a:ext cx="8429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600" b="1">
                <a:solidFill>
                  <a:srgbClr val="002060"/>
                </a:solidFill>
              </a:rPr>
              <a:t>   для расслабления и релаксации как средств профилактики различных </a:t>
            </a:r>
          </a:p>
          <a:p>
            <a:r>
              <a:rPr lang="ru-RU" sz="1600" b="1">
                <a:solidFill>
                  <a:srgbClr val="002060"/>
                </a:solidFill>
              </a:rPr>
              <a:t>     заболеваний  (опорно-двигательного аппарата, внутренних органов).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42844" y="0"/>
            <a:ext cx="880253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Направленность фитбол-гимнастики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pic>
        <p:nvPicPr>
          <p:cNvPr id="3079" name="Picture 7" descr="StBall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285992"/>
            <a:ext cx="2170411" cy="3248876"/>
          </a:xfrm>
          <a:prstGeom prst="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  <p:transition advTm="56593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23480" y="214290"/>
            <a:ext cx="557954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Классификация упражнений на фитболах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ru-RU" sz="2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по целевой направленности</a:t>
            </a:r>
          </a:p>
        </p:txBody>
      </p:sp>
      <p:sp>
        <p:nvSpPr>
          <p:cNvPr id="4" name="Овал 3"/>
          <p:cNvSpPr/>
          <p:nvPr/>
        </p:nvSpPr>
        <p:spPr>
          <a:xfrm>
            <a:off x="3214688" y="1357313"/>
            <a:ext cx="2786062" cy="12858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57257D"/>
                </a:solidFill>
              </a:rPr>
              <a:t>Упражнения фитбол-гимнастики</a:t>
            </a:r>
            <a:endParaRPr lang="ru-RU" sz="2000" b="1" dirty="0">
              <a:solidFill>
                <a:srgbClr val="57257D"/>
              </a:solidFill>
            </a:endParaRPr>
          </a:p>
        </p:txBody>
      </p:sp>
      <p:sp>
        <p:nvSpPr>
          <p:cNvPr id="6" name="Капля 5"/>
          <p:cNvSpPr/>
          <p:nvPr/>
        </p:nvSpPr>
        <p:spPr>
          <a:xfrm rot="425499">
            <a:off x="236538" y="2082800"/>
            <a:ext cx="2947987" cy="4022725"/>
          </a:xfrm>
          <a:prstGeom prst="teardrop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57257D"/>
                </a:solidFill>
              </a:rPr>
              <a:t>Содействие профилактике и коррекции различных заболеваний (опорно-двигательного аппарата, болезней лёгких, внутренних органов и др.)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57257D"/>
              </a:solidFill>
            </a:endParaRPr>
          </a:p>
        </p:txBody>
      </p:sp>
      <p:sp>
        <p:nvSpPr>
          <p:cNvPr id="7" name="Капля 6"/>
          <p:cNvSpPr/>
          <p:nvPr/>
        </p:nvSpPr>
        <p:spPr>
          <a:xfrm rot="21343431" flipH="1">
            <a:off x="5930900" y="2165350"/>
            <a:ext cx="2928938" cy="3714750"/>
          </a:xfrm>
          <a:prstGeom prst="teardrop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57257D"/>
                </a:solidFill>
              </a:rPr>
              <a:t>Развитие музыкально-ритмических и творческих способностей в целях рекреации, досуга, отдыха и развлечения (массаж, игры, эстафеты, танцы, ритмические упражнения)</a:t>
            </a:r>
            <a:endParaRPr lang="ru-RU" b="1" dirty="0">
              <a:solidFill>
                <a:srgbClr val="57257D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348038" y="2708275"/>
            <a:ext cx="2500312" cy="385762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57257D"/>
                </a:solidFill>
              </a:rPr>
              <a:t>Развитие двигательных способностей (силы, координации, гибкости, функции равновесия, вестибулярного аппарата и др.)</a:t>
            </a:r>
            <a:endParaRPr lang="ru-RU" b="1" dirty="0">
              <a:solidFill>
                <a:srgbClr val="57257D"/>
              </a:solidFill>
            </a:endParaRPr>
          </a:p>
        </p:txBody>
      </p:sp>
    </p:spTree>
  </p:cSld>
  <p:clrMapOvr>
    <a:masterClrMapping/>
  </p:clrMapOvr>
  <p:transition advTm="34125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42852"/>
            <a:ext cx="7974940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К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лассификация упражнений фитбол - гимнастики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По педагогическому признаку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0" y="1428750"/>
            <a:ext cx="1857375" cy="4643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Упражнения на фитболах, используемые на занятиях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43188" y="1428750"/>
            <a:ext cx="5643562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Гимнастические упражнения (разновидности ходьбы, бега, прыжков; ОРУ)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43188" y="2214563"/>
            <a:ext cx="5643562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Основные (базовые) шаги аэробики, (соединенные в блоки и комбинации).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43188" y="3000375"/>
            <a:ext cx="5643562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Танцевальные упражнения (элементы ритмики, хореографии и современных танцев)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14625" y="3786188"/>
            <a:ext cx="5572125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Коррекционно-профилактические упражнения (профилактика  и коррекция различных заболеваний)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6063" y="4786313"/>
            <a:ext cx="5429250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Подвижные и музыкальные игры и эстафеты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786063" y="5572125"/>
            <a:ext cx="5500687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Упражнения с мячом (броски, перекаты, ведение мяча)</a:t>
            </a:r>
            <a:endParaRPr lang="ru-RU" b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143125" y="1714500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143125" y="2500313"/>
            <a:ext cx="500063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7" idx="1"/>
          </p:cNvCxnSpPr>
          <p:nvPr/>
        </p:nvCxnSpPr>
        <p:spPr>
          <a:xfrm>
            <a:off x="2143125" y="3286125"/>
            <a:ext cx="50006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8" idx="1"/>
          </p:cNvCxnSpPr>
          <p:nvPr/>
        </p:nvCxnSpPr>
        <p:spPr>
          <a:xfrm flipV="1">
            <a:off x="2143125" y="4179888"/>
            <a:ext cx="571500" cy="34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143125" y="5072063"/>
            <a:ext cx="6429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0" idx="1"/>
          </p:cNvCxnSpPr>
          <p:nvPr/>
        </p:nvCxnSpPr>
        <p:spPr>
          <a:xfrm>
            <a:off x="2143125" y="5857875"/>
            <a:ext cx="6429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47547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116632"/>
            <a:ext cx="693805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Гимнастические упражнения фитбол - гимнастики</a:t>
            </a:r>
            <a:endParaRPr lang="ru-RU" sz="24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3188" y="642938"/>
            <a:ext cx="4071937" cy="64293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Упражнения фитбол - гимнастики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313" y="1643063"/>
            <a:ext cx="2357437" cy="3571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rgbClr val="7030A0"/>
                </a:solidFill>
              </a:rPr>
              <a:t>Ходьба, бег, прыжки</a:t>
            </a:r>
            <a:endParaRPr lang="ru-RU" b="1" u="sng" dirty="0">
              <a:solidFill>
                <a:srgbClr val="7030A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5" y="2214563"/>
            <a:ext cx="2786063" cy="3571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На месте и в движении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75" y="2857500"/>
            <a:ext cx="2643188" cy="3571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С мячом в руках, ногах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75" y="3429000"/>
            <a:ext cx="2357438" cy="428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7030A0"/>
                </a:solidFill>
              </a:rPr>
              <a:t>Сидя на мяче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1500188"/>
            <a:ext cx="2357438" cy="3571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rgbClr val="7030A0"/>
                </a:solidFill>
              </a:rPr>
              <a:t>ОРУ</a:t>
            </a:r>
            <a:endParaRPr lang="ru-RU" b="1" u="sng" dirty="0">
              <a:solidFill>
                <a:srgbClr val="7030A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57563" y="2000250"/>
            <a:ext cx="1785937" cy="2500313"/>
          </a:xfrm>
          <a:prstGeom prst="roundRect">
            <a:avLst>
              <a:gd name="adj" fmla="val 2034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solidFill>
                  <a:srgbClr val="7030A0"/>
                </a:solidFill>
              </a:rPr>
              <a:t>По признаку организации группы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одиночные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 вдвоем, втроем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 по кругу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 в сцеплении в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7030A0"/>
                </a:solidFill>
              </a:rPr>
              <a:t> </a:t>
            </a:r>
            <a:r>
              <a:rPr lang="ru-RU" sz="1400" b="1" dirty="0">
                <a:solidFill>
                  <a:srgbClr val="7030A0"/>
                </a:solidFill>
              </a:rPr>
              <a:t>   колоннах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 в шеренгах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 в движении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86375" y="2357438"/>
            <a:ext cx="1714500" cy="2500312"/>
          </a:xfrm>
          <a:prstGeom prst="roundRect">
            <a:avLst>
              <a:gd name="adj" fmla="val 2034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solidFill>
                  <a:srgbClr val="7030A0"/>
                </a:solidFill>
              </a:rPr>
              <a:t>По  анатомическому признаку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для рук и плечевого пояса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для ног и тазового пояса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для туловища и шеи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для всего тела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215188" y="1000125"/>
            <a:ext cx="1785937" cy="2286000"/>
          </a:xfrm>
          <a:prstGeom prst="roundRect">
            <a:avLst>
              <a:gd name="adj" fmla="val 2034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solidFill>
                  <a:srgbClr val="7030A0"/>
                </a:solidFill>
              </a:rPr>
              <a:t>По признаку </a:t>
            </a:r>
            <a:r>
              <a:rPr lang="ru-RU" sz="1200" b="1" u="sng" dirty="0">
                <a:solidFill>
                  <a:srgbClr val="7030A0"/>
                </a:solidFill>
              </a:rPr>
              <a:t>преимущественного</a:t>
            </a:r>
            <a:r>
              <a:rPr lang="ru-RU" sz="1400" b="1" u="sng" dirty="0">
                <a:solidFill>
                  <a:srgbClr val="7030A0"/>
                </a:solidFill>
              </a:rPr>
              <a:t> воздействия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На силу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На растягивание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На расслабление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На осанку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На координацию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На дыхание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00438" y="4714875"/>
            <a:ext cx="1928812" cy="2000250"/>
          </a:xfrm>
          <a:prstGeom prst="roundRect">
            <a:avLst>
              <a:gd name="adj" fmla="val 2034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solidFill>
                  <a:srgbClr val="7030A0"/>
                </a:solidFill>
              </a:rPr>
              <a:t>По исходным положениям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из стойки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из седа (приседа)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из упоров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из положения лёжа (на боку, на спине, животе)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143750" y="3500438"/>
            <a:ext cx="1857375" cy="3143250"/>
          </a:xfrm>
          <a:prstGeom prst="roundRect">
            <a:avLst>
              <a:gd name="adj" fmla="val 2034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u="sng" dirty="0">
                <a:solidFill>
                  <a:srgbClr val="7030A0"/>
                </a:solidFill>
              </a:rPr>
              <a:t>По признаку использования предметов и снарядов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 Без предметов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С предметами (скакалки, гантели, набивные мячи, резиновые бинты, эспандеры)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rgbClr val="7030A0"/>
                </a:solidFill>
              </a:rPr>
              <a:t>На снарядах (сидя на мяче)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600" b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 flipV="1">
            <a:off x="2214563" y="1285875"/>
            <a:ext cx="642937" cy="357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2"/>
          </p:cNvCxnSpPr>
          <p:nvPr/>
        </p:nvCxnSpPr>
        <p:spPr>
          <a:xfrm rot="5400000">
            <a:off x="1267619" y="2089944"/>
            <a:ext cx="214313" cy="34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6" idx="3"/>
            <a:endCxn id="8" idx="3"/>
          </p:cNvCxnSpPr>
          <p:nvPr/>
        </p:nvCxnSpPr>
        <p:spPr>
          <a:xfrm flipH="1">
            <a:off x="2500313" y="2392363"/>
            <a:ext cx="428625" cy="1250950"/>
          </a:xfrm>
          <a:prstGeom prst="bentConnector3">
            <a:avLst>
              <a:gd name="adj1" fmla="val -5333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7" idx="3"/>
          </p:cNvCxnSpPr>
          <p:nvPr/>
        </p:nvCxnSpPr>
        <p:spPr>
          <a:xfrm rot="10800000">
            <a:off x="2786063" y="3035300"/>
            <a:ext cx="357187" cy="365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9" idx="0"/>
          </p:cNvCxnSpPr>
          <p:nvPr/>
        </p:nvCxnSpPr>
        <p:spPr>
          <a:xfrm>
            <a:off x="5286375" y="1285875"/>
            <a:ext cx="465138" cy="2143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0800000" flipV="1">
            <a:off x="4857750" y="1857375"/>
            <a:ext cx="214313" cy="142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>
            <a:off x="3786188" y="3143250"/>
            <a:ext cx="2857500" cy="28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11" idx="0"/>
          </p:cNvCxnSpPr>
          <p:nvPr/>
        </p:nvCxnSpPr>
        <p:spPr>
          <a:xfrm rot="16200000" flipH="1">
            <a:off x="5786437" y="2000251"/>
            <a:ext cx="500063" cy="214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9" idx="3"/>
          </p:cNvCxnSpPr>
          <p:nvPr/>
        </p:nvCxnSpPr>
        <p:spPr>
          <a:xfrm>
            <a:off x="6929438" y="1677988"/>
            <a:ext cx="285750" cy="2508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16200000" flipH="1">
            <a:off x="6215063" y="2500312"/>
            <a:ext cx="1714500" cy="4286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386" name="Picture 2" descr="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62" y="4357694"/>
            <a:ext cx="1828812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70422"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88640"/>
            <a:ext cx="703045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300" dirty="0">
                <a:ln w="11430" cmpd="sng">
                  <a:solidFill>
                    <a:schemeClr val="accent4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Классификация ОРУ без предметов сидя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300" dirty="0">
                <a:ln w="11430" cmpd="sng">
                  <a:solidFill>
                    <a:schemeClr val="accent4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cs typeface="+mn-cs"/>
              </a:rPr>
              <a:t> на мяче по анатомическому признаку</a:t>
            </a:r>
            <a:endParaRPr lang="ru-RU" sz="2400" b="1" spc="300" dirty="0">
              <a:ln w="11430" cmpd="sng">
                <a:solidFill>
                  <a:schemeClr val="accent4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286375" y="1071563"/>
            <a:ext cx="3429000" cy="178593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</a:rPr>
              <a:t>ОРУ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</a:rPr>
              <a:t> без предметов (сидя на мяче)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313" y="1214438"/>
            <a:ext cx="4786312" cy="14287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600" b="1" dirty="0">
                <a:solidFill>
                  <a:srgbClr val="002060"/>
                </a:solidFill>
              </a:rPr>
              <a:t>Упражнения для рук и плечевого пояса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для пальцев и кисти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увеличения подвижности в суставах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сгибателей и разгибателей мышц рук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На расслабление мышц рук и плечевого пояса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313" y="2857500"/>
            <a:ext cx="4786312" cy="15716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</a:rPr>
              <a:t>2. Упражнения для ног и тазовой области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для стопы и голени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увеличения подвижности в суставах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Силовые упражнения для мышц бедра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мышц тазового дна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расслабления мышц ног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5750" y="4643438"/>
            <a:ext cx="5429250" cy="20002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</a:rPr>
              <a:t>3. Упражнения для туловища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мышц передней поверхности туловища (силовые)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увеличения подвижности позвоночника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мышц задней поверхности туловища (силовые)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мышц боковой поверхности туловища (силовые)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</a:rPr>
              <a:t>Для мышц шеи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40425" y="5300663"/>
            <a:ext cx="3000375" cy="71437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</a:rPr>
              <a:t>5.  Упражнения на дыхание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5000625" y="1928813"/>
            <a:ext cx="285750" cy="71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5000625" y="2500313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4822032" y="3464718"/>
            <a:ext cx="2000250" cy="5000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4"/>
          </p:cNvCxnSpPr>
          <p:nvPr/>
        </p:nvCxnSpPr>
        <p:spPr>
          <a:xfrm rot="5400000">
            <a:off x="6858794" y="2999581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6679406" y="3679032"/>
            <a:ext cx="2428875" cy="7858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5357813" y="3213100"/>
            <a:ext cx="3606800" cy="12144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ru-RU" sz="1600" b="1" dirty="0">
                <a:solidFill>
                  <a:srgbClr val="002060"/>
                </a:solidFill>
              </a:rPr>
              <a:t>Комплексные упражнения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2060"/>
                </a:solidFill>
              </a:rPr>
              <a:t>(упражнения, включающие в работу наибольшее количество мышечных групп)</a:t>
            </a:r>
          </a:p>
        </p:txBody>
      </p:sp>
    </p:spTree>
  </p:cSld>
  <p:clrMapOvr>
    <a:masterClrMapping/>
  </p:clrMapOvr>
  <p:transition advTm="49922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3728" y="260648"/>
            <a:ext cx="457112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Классификация упражнений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по использованию фитбола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86125" y="2143125"/>
            <a:ext cx="2714625" cy="271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7030A0"/>
                </a:solidFill>
              </a:rPr>
              <a:t>Упражнения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7030A0"/>
                </a:solidFill>
              </a:rPr>
              <a:t>с мячом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588125" y="3141663"/>
            <a:ext cx="2428875" cy="857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опора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7188" y="2928938"/>
            <a:ext cx="2428875" cy="857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</a:t>
            </a:r>
            <a:r>
              <a:rPr lang="ru-RU" sz="2000" b="1" dirty="0" err="1">
                <a:solidFill>
                  <a:srgbClr val="7030A0"/>
                </a:solidFill>
              </a:rPr>
              <a:t>массажер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0063" y="4429125"/>
            <a:ext cx="2428875" cy="10001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амортизатор, тренажер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00438" y="5500688"/>
            <a:ext cx="2428875" cy="857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ориентир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86500" y="4857750"/>
            <a:ext cx="2428875" cy="857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отягощение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14375" y="1500188"/>
            <a:ext cx="2428875" cy="857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препятствие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940425" y="1557338"/>
            <a:ext cx="2428875" cy="8572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030A0"/>
                </a:solidFill>
              </a:rPr>
              <a:t>Мяч как предмет</a:t>
            </a:r>
            <a:endParaRPr lang="ru-RU" sz="2000" b="1" dirty="0">
              <a:solidFill>
                <a:srgbClr val="7030A0"/>
              </a:solidFill>
            </a:endParaRPr>
          </a:p>
        </p:txBody>
      </p:sp>
      <p:cxnSp>
        <p:nvCxnSpPr>
          <p:cNvPr id="13" name="Прямая со стрелкой 12"/>
          <p:cNvCxnSpPr>
            <a:endCxn id="5" idx="2"/>
          </p:cNvCxnSpPr>
          <p:nvPr/>
        </p:nvCxnSpPr>
        <p:spPr>
          <a:xfrm flipV="1">
            <a:off x="6016625" y="3570288"/>
            <a:ext cx="571500" cy="71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6" idx="6"/>
          </p:cNvCxnSpPr>
          <p:nvPr/>
        </p:nvCxnSpPr>
        <p:spPr>
          <a:xfrm rot="10800000">
            <a:off x="2786063" y="3357563"/>
            <a:ext cx="500062" cy="71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3"/>
            <a:endCxn id="7" idx="6"/>
          </p:cNvCxnSpPr>
          <p:nvPr/>
        </p:nvCxnSpPr>
        <p:spPr>
          <a:xfrm rot="5400000">
            <a:off x="3071812" y="4318001"/>
            <a:ext cx="468313" cy="7540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4"/>
            <a:endCxn id="8" idx="0"/>
          </p:cNvCxnSpPr>
          <p:nvPr/>
        </p:nvCxnSpPr>
        <p:spPr>
          <a:xfrm rot="16200000" flipH="1">
            <a:off x="4357688" y="5143500"/>
            <a:ext cx="642938" cy="714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5"/>
            <a:endCxn id="9" idx="1"/>
          </p:cNvCxnSpPr>
          <p:nvPr/>
        </p:nvCxnSpPr>
        <p:spPr>
          <a:xfrm rot="16200000" flipH="1">
            <a:off x="5861844" y="4202906"/>
            <a:ext cx="522288" cy="10382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4" idx="1"/>
          </p:cNvCxnSpPr>
          <p:nvPr/>
        </p:nvCxnSpPr>
        <p:spPr>
          <a:xfrm rot="16200000" flipV="1">
            <a:off x="3143251" y="2000250"/>
            <a:ext cx="468312" cy="6111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" idx="7"/>
          </p:cNvCxnSpPr>
          <p:nvPr/>
        </p:nvCxnSpPr>
        <p:spPr>
          <a:xfrm rot="5400000" flipH="1" flipV="1">
            <a:off x="5675313" y="2143125"/>
            <a:ext cx="325437" cy="4683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 advTm="4261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5668" y="116632"/>
            <a:ext cx="8888332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Требования к проведению упражнений на мячах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88" y="785813"/>
            <a:ext cx="2286000" cy="7858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Мяч должен быть подобран согласно росту занимающегося.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5750" y="1714500"/>
            <a:ext cx="2357438" cy="71437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Одежда должна быть удобной, обувь на резиновой основе.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313" y="2643188"/>
            <a:ext cx="2428875" cy="10715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В целях профилактики травматизма следует заниматься на ковровом покрытии.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5750" y="3857625"/>
            <a:ext cx="2357438" cy="71437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Следить за правильной посадкой на мяче.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50" y="4714875"/>
            <a:ext cx="2286000" cy="78581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Необходимо научить ребенка приемам </a:t>
            </a:r>
            <a:r>
              <a:rPr lang="ru-RU" sz="1600" b="1" dirty="0" err="1">
                <a:solidFill>
                  <a:srgbClr val="7030A0"/>
                </a:solidFill>
              </a:rPr>
              <a:t>самостраховки</a:t>
            </a:r>
            <a:r>
              <a:rPr lang="ru-RU" sz="1600" b="1" dirty="0">
                <a:solidFill>
                  <a:srgbClr val="7030A0"/>
                </a:solidFill>
              </a:rPr>
              <a:t>. 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00688" y="3929063"/>
            <a:ext cx="3500437" cy="121443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Начинать с простых упражнений и облегченных исходных положений, постепенно переходя к более сложным.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29250" y="785813"/>
            <a:ext cx="3500438" cy="13573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При выполнении упражнений лежа на мяче контролировать, чтобы голова и позвоночник составляли прямую линию и не задерживалось дыхание.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429250" y="2357438"/>
            <a:ext cx="3500438" cy="14287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Избегать резких и быстрых движений, скручиваний в шейном и поясничном отделах позвоночника, интенсивного напряжения мышц шеи и спины.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5750" y="5643563"/>
            <a:ext cx="2357438" cy="10715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На первых занятиях следует использовать менее упруго накаченные мячи.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429250" y="5357813"/>
            <a:ext cx="3500438" cy="13573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Следует избегать соприкосновения мяча с острыми и режущими поверхностями и предметами для предотвращения повреждения мяча.</a:t>
            </a:r>
          </a:p>
        </p:txBody>
      </p:sp>
      <p:pic>
        <p:nvPicPr>
          <p:cNvPr id="1026" name="i-main-pic" descr="Картинка 60 из 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500306"/>
            <a:ext cx="2196088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i-main-pic" descr="Картинка 60 из 65"/>
          <p:cNvPicPr>
            <a:picLocks noChangeAspect="1" noChangeArrowheads="1"/>
          </p:cNvPicPr>
          <p:nvPr/>
        </p:nvPicPr>
        <p:blipFill>
          <a:blip r:embed="rId2" cstate="print"/>
          <a:srcRect l="6897" b="66538"/>
          <a:stretch>
            <a:fillRect/>
          </a:stretch>
        </p:blipFill>
        <p:spPr bwMode="auto">
          <a:xfrm flipV="1">
            <a:off x="3275856" y="1700808"/>
            <a:ext cx="2147733" cy="10801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Скругленный прямоугольник 17"/>
          <p:cNvSpPr/>
          <p:nvPr/>
        </p:nvSpPr>
        <p:spPr>
          <a:xfrm>
            <a:off x="3000375" y="5429250"/>
            <a:ext cx="2000250" cy="128587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Расстояние между занимающимися должно быть не менее 1,5 м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071813" y="714375"/>
            <a:ext cx="2071687" cy="9286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rgbClr val="7030A0"/>
                </a:solidFill>
              </a:rPr>
              <a:t>Подгруппа занимающихся не более  6-12 человек</a:t>
            </a:r>
            <a:endParaRPr lang="ru-RU" sz="1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Tm="74296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</TotalTime>
  <Words>737</Words>
  <Application>Microsoft Office PowerPoint</Application>
  <PresentationFormat>Экран (4:3)</PresentationFormat>
  <Paragraphs>119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Arial</vt:lpstr>
      <vt:lpstr>Times New Roman</vt:lpstr>
      <vt:lpstr>Wingdings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Садик</dc:creator>
  <cp:lastModifiedBy>Мариночка</cp:lastModifiedBy>
  <cp:revision>168</cp:revision>
  <dcterms:created xsi:type="dcterms:W3CDTF">2009-01-20T08:27:10Z</dcterms:created>
  <dcterms:modified xsi:type="dcterms:W3CDTF">2015-12-20T17:25:31Z</dcterms:modified>
</cp:coreProperties>
</file>